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algn="l" defTabSz="123825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238250" indent="-781050" algn="l" defTabSz="123825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478088" indent="-1563688" algn="l" defTabSz="123825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3717925" indent="-2346325" algn="l" defTabSz="123825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4957763" indent="-3128963" algn="l" defTabSz="1238250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35" d="100"/>
          <a:sy n="35" d="100"/>
        </p:scale>
        <p:origin x="1464" y="208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104775" y="13473113"/>
            <a:ext cx="4619625" cy="243840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220" y="7840667"/>
            <a:ext cx="21853681" cy="7055477"/>
          </a:xfrm>
        </p:spPr>
        <p:txBody>
          <a:bodyPr anchor="b"/>
          <a:lstStyle>
            <a:lvl1pPr>
              <a:defRPr sz="1683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220" y="14896138"/>
            <a:ext cx="21853681" cy="351181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2EFB-10A5-4A4D-AF80-714094F4F63E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1763" y="14123988"/>
            <a:ext cx="1936750" cy="1138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A3F9-FE11-4648-B103-865CBA5FB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9872663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16" y="1900767"/>
            <a:ext cx="21825651" cy="9719104"/>
          </a:xfrm>
        </p:spPr>
        <p:txBody>
          <a:bodyPr anchor="ctr"/>
          <a:lstStyle>
            <a:lvl1pPr algn="l">
              <a:defRPr sz="1496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1216" y="13576158"/>
            <a:ext cx="21825651" cy="4851270"/>
          </a:xfrm>
        </p:spPr>
        <p:txBody>
          <a:bodyPr anchor="ctr"/>
          <a:lstStyle>
            <a:lvl1pPr marL="0" indent="0" algn="l">
              <a:buNone/>
              <a:defRPr sz="56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BAFD-68E8-4784-BE9A-B46BE7465EBE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92275" y="10115550"/>
            <a:ext cx="1936750" cy="1138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2D83-7F82-448B-BF0E-E93EF69A0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9872663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5986463" y="2020888"/>
            <a:ext cx="1514475" cy="1822450"/>
          </a:xfrm>
          <a:prstGeom prst="rect">
            <a:avLst/>
          </a:prstGeom>
        </p:spPr>
        <p:txBody>
          <a:bodyPr lIns="285115" tIns="142558" rIns="285115" bIns="142558" anchor="ctr"/>
          <a:lstStyle/>
          <a:p>
            <a:pPr defTabSz="12397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45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27049413" y="9058275"/>
            <a:ext cx="1512887" cy="1824038"/>
          </a:xfrm>
          <a:prstGeom prst="rect">
            <a:avLst/>
          </a:prstGeom>
        </p:spPr>
        <p:txBody>
          <a:bodyPr lIns="285115" tIns="142558" rIns="285115" bIns="142558" anchor="ctr"/>
          <a:lstStyle/>
          <a:p>
            <a:pPr defTabSz="12397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45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4740" y="1900767"/>
            <a:ext cx="20228461" cy="9028642"/>
          </a:xfrm>
        </p:spPr>
        <p:txBody>
          <a:bodyPr anchor="ctr"/>
          <a:lstStyle>
            <a:lvl1pPr algn="l">
              <a:defRPr sz="1496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99132" y="10929408"/>
            <a:ext cx="18719670" cy="11879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98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1216" y="13576158"/>
            <a:ext cx="21825651" cy="4851270"/>
          </a:xfrm>
        </p:spPr>
        <p:txBody>
          <a:bodyPr anchor="ctr"/>
          <a:lstStyle>
            <a:lvl1pPr marL="0" indent="0" algn="l">
              <a:buNone/>
              <a:defRPr sz="56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85FC-5C2B-4138-B091-EF46B1BC4F4B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692275" y="10115550"/>
            <a:ext cx="1936750" cy="1138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67AC-F806-4BA3-B9DA-57138F5DF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153114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16" y="7603071"/>
            <a:ext cx="21825651" cy="8496218"/>
          </a:xfrm>
        </p:spPr>
        <p:txBody>
          <a:bodyPr anchor="b"/>
          <a:lstStyle>
            <a:lvl1pPr algn="l">
              <a:defRPr sz="1496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1216" y="16156517"/>
            <a:ext cx="21825651" cy="227500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B7D7-8699-46D4-9B12-DA2E05E10F81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92275" y="15536863"/>
            <a:ext cx="1936750" cy="1139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54F2-F013-416A-869D-F8EA1965E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153114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5986463" y="2020888"/>
            <a:ext cx="1514475" cy="1822450"/>
          </a:xfrm>
          <a:prstGeom prst="rect">
            <a:avLst/>
          </a:prstGeom>
        </p:spPr>
        <p:txBody>
          <a:bodyPr lIns="285115" tIns="142558" rIns="285115" bIns="142558" anchor="ctr"/>
          <a:lstStyle/>
          <a:p>
            <a:pPr defTabSz="12397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45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27049413" y="9058275"/>
            <a:ext cx="1512887" cy="1824038"/>
          </a:xfrm>
          <a:prstGeom prst="rect">
            <a:avLst/>
          </a:prstGeom>
        </p:spPr>
        <p:txBody>
          <a:bodyPr lIns="285115" tIns="142558" rIns="285115" bIns="142558" anchor="ctr"/>
          <a:lstStyle/>
          <a:p>
            <a:pPr defTabSz="12397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945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44740" y="1900767"/>
            <a:ext cx="20228461" cy="9028642"/>
          </a:xfrm>
        </p:spPr>
        <p:txBody>
          <a:bodyPr anchor="ctr"/>
          <a:lstStyle>
            <a:lvl1pPr algn="l">
              <a:defRPr sz="1496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31215" y="13542963"/>
            <a:ext cx="22144517" cy="26135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483">
                <a:solidFill>
                  <a:schemeClr val="accent1"/>
                </a:solidFill>
              </a:defRPr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1215" y="16156517"/>
            <a:ext cx="22144517" cy="227500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2ECE-F5B4-4270-81A6-09C1E8C269C7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692275" y="15536863"/>
            <a:ext cx="1936750" cy="1139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014E-B256-4F68-AC43-EC17D7F20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153114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18" y="1956290"/>
            <a:ext cx="21825647" cy="8980062"/>
          </a:xfrm>
        </p:spPr>
        <p:txBody>
          <a:bodyPr anchor="ctr"/>
          <a:lstStyle>
            <a:lvl1pPr algn="l">
              <a:defRPr sz="1496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31216" y="13542963"/>
            <a:ext cx="21825651" cy="261355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483">
                <a:solidFill>
                  <a:schemeClr val="accent1"/>
                </a:solidFill>
              </a:defRPr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1216" y="16156517"/>
            <a:ext cx="21825651" cy="227500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B7A5-9D6F-4955-B8D6-C202AAE1EE7A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692275" y="15536863"/>
            <a:ext cx="1936750" cy="1139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B2A0-16F2-4201-B633-A3F6C52A1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2177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4785-E0AE-400B-B207-0EA6F41E6EC8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11E4-C2D5-4E24-807F-4E908B8D5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2177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74400" y="1956288"/>
            <a:ext cx="5483350" cy="1647523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1218" y="1956288"/>
            <a:ext cx="15615534" cy="164752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E4A8-5B95-4EE2-811E-E8FFFC156543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A1D7-DE04-46BC-A32B-D536F9B2B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22177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441" y="1946010"/>
            <a:ext cx="21816426" cy="39938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216" y="6652683"/>
            <a:ext cx="21825651" cy="11778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B163-592B-40BD-9DAD-25AEF9513DFD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234D-161E-4CFC-9F4A-068350346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9872663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16" y="6468600"/>
            <a:ext cx="21825651" cy="4579800"/>
          </a:xfrm>
        </p:spPr>
        <p:txBody>
          <a:bodyPr anchor="b"/>
          <a:lstStyle>
            <a:lvl1pPr algn="l">
              <a:defRPr sz="1247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1216" y="11167004"/>
            <a:ext cx="21825651" cy="2682775"/>
          </a:xfrm>
        </p:spPr>
        <p:txBody>
          <a:bodyPr/>
          <a:lstStyle>
            <a:lvl1pPr marL="0" indent="0" algn="l">
              <a:buNone/>
              <a:defRPr sz="623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462A-0FCA-4B4E-8B7B-C72DABF56437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92275" y="10115550"/>
            <a:ext cx="1936750" cy="1138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7B49-F434-40A1-B774-CFB285E8D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22177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1220" y="6662370"/>
            <a:ext cx="10586825" cy="11746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71492" y="6662370"/>
            <a:ext cx="10585375" cy="117469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3A52-39B0-46B4-9781-EB8130D1861F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D198-4E89-4CFD-B8F0-D74DE7174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22177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0439" y="6942744"/>
            <a:ext cx="9517608" cy="1796817"/>
          </a:xfrm>
        </p:spPr>
        <p:txBody>
          <a:bodyPr anchor="b">
            <a:noAutofit/>
          </a:bodyPr>
          <a:lstStyle>
            <a:lvl1pPr marL="0" indent="0">
              <a:buNone/>
              <a:defRPr sz="7483" b="0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1215" y="8739562"/>
            <a:ext cx="10586829" cy="968375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727174" y="6932678"/>
            <a:ext cx="9513115" cy="1796817"/>
          </a:xfrm>
        </p:spPr>
        <p:txBody>
          <a:bodyPr anchor="b">
            <a:noAutofit/>
          </a:bodyPr>
          <a:lstStyle>
            <a:lvl1pPr marL="0" indent="0">
              <a:buNone/>
              <a:defRPr sz="7483" b="0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659597" y="8729497"/>
            <a:ext cx="10580697" cy="968375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5DED-0F3B-40FD-9F4F-6C81A75B08EF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BC6B-C4CF-408C-83BE-0CE6F6096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22177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436" y="1946010"/>
            <a:ext cx="21816430" cy="399388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C6C0-516F-4570-9A23-AD223CF7BEA5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B082-79AA-4E9B-AAC3-4D620BCD9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22177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3DFB-EC7E-482C-AD0B-6DA4A5E16C3A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0AAA-06EF-412A-B3DE-3FDB90767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22177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15" y="1390927"/>
            <a:ext cx="8706388" cy="3044195"/>
          </a:xfrm>
        </p:spPr>
        <p:txBody>
          <a:bodyPr anchor="b"/>
          <a:lstStyle>
            <a:lvl1pPr algn="l">
              <a:defRPr sz="623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5412" y="1390932"/>
            <a:ext cx="12551453" cy="1688415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1215" y="4984564"/>
            <a:ext cx="8706388" cy="13290512"/>
          </a:xfrm>
        </p:spPr>
        <p:txBody>
          <a:bodyPr/>
          <a:lstStyle>
            <a:lvl1pPr marL="0" indent="0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E7DE-B1C2-45CA-A790-FC36297A1ADB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3F95-960D-4D70-8603-9F1B0E67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15311438"/>
            <a:ext cx="4497388" cy="1584325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16" y="14968537"/>
            <a:ext cx="21825651" cy="1767121"/>
          </a:xfrm>
        </p:spPr>
        <p:txBody>
          <a:bodyPr anchor="b"/>
          <a:lstStyle>
            <a:lvl1pPr algn="l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1216" y="1979856"/>
            <a:ext cx="21825651" cy="12020011"/>
          </a:xfrm>
        </p:spPr>
        <p:txBody>
          <a:bodyPr rtlCol="0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1216" y="16735658"/>
            <a:ext cx="21825651" cy="1539421"/>
          </a:xfrm>
        </p:spPr>
        <p:txBody>
          <a:bodyPr/>
          <a:lstStyle>
            <a:lvl1pPr marL="0" indent="0">
              <a:buNone/>
              <a:defRPr sz="3742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1D59-27B7-469E-8FA1-1316E83C1408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92275" y="15536863"/>
            <a:ext cx="1936750" cy="1139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2675-CB68-4318-ABE5-EA67CC41C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712788"/>
            <a:ext cx="6559550" cy="20699412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554"/>
              <a:ext cx="85822" cy="533419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948" y="2779809"/>
              <a:ext cx="550788" cy="1977988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776" y="4730909"/>
              <a:ext cx="519045" cy="1209517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272" y="5630783"/>
              <a:ext cx="145780" cy="30964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435" y="2817973"/>
              <a:ext cx="700095" cy="2834928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423" y="285750"/>
              <a:ext cx="90524" cy="2494059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037" y="2598534"/>
              <a:ext cx="67012" cy="42109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033" y="4757797"/>
              <a:ext cx="162239" cy="872986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736" y="1282767"/>
              <a:ext cx="1768752" cy="344814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529" y="5652900"/>
              <a:ext cx="138138" cy="287526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033" y="4656317"/>
              <a:ext cx="31742" cy="188648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220" y="5410043"/>
              <a:ext cx="203386" cy="530383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68263" y="0"/>
            <a:ext cx="6462712" cy="21369338"/>
            <a:chOff x="6627813" y="195650"/>
            <a:chExt cx="1952625" cy="567810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50"/>
              <a:ext cx="409615" cy="3646622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410" y="3771829"/>
              <a:ext cx="350619" cy="1309747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8889" y="5052892"/>
              <a:ext cx="357334" cy="820859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428" y="3811479"/>
              <a:ext cx="457099" cy="185262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821" y="1263695"/>
              <a:ext cx="144373" cy="2508134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183" y="5640485"/>
              <a:ext cx="111277" cy="233266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99" y="3598883"/>
              <a:ext cx="68109" cy="42392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29" y="2802068"/>
              <a:ext cx="1168409" cy="2250824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27" y="5664107"/>
              <a:ext cx="100245" cy="209644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29" y="5081576"/>
              <a:ext cx="114155" cy="55891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29" y="4978230"/>
              <a:ext cx="31656" cy="188975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8889" y="5434216"/>
              <a:ext cx="174590" cy="439535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604838" cy="21383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440488" y="1946275"/>
            <a:ext cx="2181701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30963" y="6653213"/>
            <a:ext cx="21826537" cy="1211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33375" y="19129375"/>
            <a:ext cx="2538413" cy="1154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39789" fontAlgn="auto">
              <a:spcBef>
                <a:spcPts val="0"/>
              </a:spcBef>
              <a:spcAft>
                <a:spcPts val="0"/>
              </a:spcAft>
              <a:defRPr sz="28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920E0-C314-4E3A-B046-7DE3A2945749}" type="datetimeFigureOut">
              <a:rPr lang="en-US"/>
              <a:pPr>
                <a:defRPr/>
              </a:pPr>
              <a:t>10/27/21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0963" y="19132550"/>
            <a:ext cx="18927762" cy="1138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39789" fontAlgn="auto">
              <a:spcBef>
                <a:spcPts val="0"/>
              </a:spcBef>
              <a:spcAft>
                <a:spcPts val="0"/>
              </a:spcAft>
              <a:defRPr sz="28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2275" y="2455863"/>
            <a:ext cx="1936750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39789" fontAlgn="auto">
              <a:spcBef>
                <a:spcPts val="0"/>
              </a:spcBef>
              <a:spcAft>
                <a:spcPts val="0"/>
              </a:spcAft>
              <a:defRPr sz="6236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106D6D-D978-4043-9C49-35C2B9A33D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1425575" rtl="0" eaLnBrk="0" fontAlgn="base" hangingPunct="0">
        <a:spcBef>
          <a:spcPct val="0"/>
        </a:spcBef>
        <a:spcAft>
          <a:spcPct val="0"/>
        </a:spcAft>
        <a:defRPr sz="112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1425575" rtl="0" eaLnBrk="0" fontAlgn="base" hangingPunct="0">
        <a:spcBef>
          <a:spcPct val="0"/>
        </a:spcBef>
        <a:spcAft>
          <a:spcPct val="0"/>
        </a:spcAft>
        <a:defRPr sz="11200">
          <a:solidFill>
            <a:srgbClr val="262626"/>
          </a:solidFill>
          <a:latin typeface="Century Gothic" pitchFamily="34" charset="0"/>
        </a:defRPr>
      </a:lvl2pPr>
      <a:lvl3pPr algn="l" defTabSz="1425575" rtl="0" eaLnBrk="0" fontAlgn="base" hangingPunct="0">
        <a:spcBef>
          <a:spcPct val="0"/>
        </a:spcBef>
        <a:spcAft>
          <a:spcPct val="0"/>
        </a:spcAft>
        <a:defRPr sz="11200">
          <a:solidFill>
            <a:srgbClr val="262626"/>
          </a:solidFill>
          <a:latin typeface="Century Gothic" pitchFamily="34" charset="0"/>
        </a:defRPr>
      </a:lvl3pPr>
      <a:lvl4pPr algn="l" defTabSz="1425575" rtl="0" eaLnBrk="0" fontAlgn="base" hangingPunct="0">
        <a:spcBef>
          <a:spcPct val="0"/>
        </a:spcBef>
        <a:spcAft>
          <a:spcPct val="0"/>
        </a:spcAft>
        <a:defRPr sz="11200">
          <a:solidFill>
            <a:srgbClr val="262626"/>
          </a:solidFill>
          <a:latin typeface="Century Gothic" pitchFamily="34" charset="0"/>
        </a:defRPr>
      </a:lvl4pPr>
      <a:lvl5pPr algn="l" defTabSz="1425575" rtl="0" eaLnBrk="0" fontAlgn="base" hangingPunct="0">
        <a:spcBef>
          <a:spcPct val="0"/>
        </a:spcBef>
        <a:spcAft>
          <a:spcPct val="0"/>
        </a:spcAft>
        <a:defRPr sz="112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68388" indent="-1068388" algn="l" defTabSz="1425575" rtl="0" eaLnBrk="0" fontAlgn="base" hangingPunct="0">
        <a:spcBef>
          <a:spcPts val="3113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5600" kern="1200">
          <a:solidFill>
            <a:srgbClr val="404040"/>
          </a:solidFill>
          <a:latin typeface="+mn-lt"/>
          <a:ea typeface="+mn-ea"/>
          <a:cs typeface="+mn-cs"/>
        </a:defRPr>
      </a:lvl1pPr>
      <a:lvl2pPr marL="2316163" indent="-890588" algn="l" defTabSz="1425575" rtl="0" eaLnBrk="0" fontAlgn="base" hangingPunct="0">
        <a:spcBef>
          <a:spcPts val="3113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4900" kern="1200">
          <a:solidFill>
            <a:srgbClr val="404040"/>
          </a:solidFill>
          <a:latin typeface="+mn-lt"/>
          <a:ea typeface="+mn-ea"/>
          <a:cs typeface="+mn-cs"/>
        </a:defRPr>
      </a:lvl2pPr>
      <a:lvl3pPr marL="3563938" indent="-712788" algn="l" defTabSz="1425575" rtl="0" eaLnBrk="0" fontAlgn="base" hangingPunct="0">
        <a:spcBef>
          <a:spcPts val="3113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4300" kern="1200">
          <a:solidFill>
            <a:srgbClr val="404040"/>
          </a:solidFill>
          <a:latin typeface="+mn-lt"/>
          <a:ea typeface="+mn-ea"/>
          <a:cs typeface="+mn-cs"/>
        </a:defRPr>
      </a:lvl3pPr>
      <a:lvl4pPr marL="4989513" indent="-712788" algn="l" defTabSz="1425575" rtl="0" eaLnBrk="0" fontAlgn="base" hangingPunct="0">
        <a:spcBef>
          <a:spcPts val="3113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700" kern="1200">
          <a:solidFill>
            <a:srgbClr val="404040"/>
          </a:solidFill>
          <a:latin typeface="+mn-lt"/>
          <a:ea typeface="+mn-ea"/>
          <a:cs typeface="+mn-cs"/>
        </a:defRPr>
      </a:lvl4pPr>
      <a:lvl5pPr marL="6415088" indent="-712788" algn="l" defTabSz="1425575" rtl="0" eaLnBrk="0" fontAlgn="base" hangingPunct="0">
        <a:spcBef>
          <a:spcPts val="3113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700" kern="1200">
          <a:solidFill>
            <a:srgbClr val="404040"/>
          </a:solidFill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ts val="3118"/>
        </a:spcBef>
        <a:spcAft>
          <a:spcPts val="0"/>
        </a:spcAft>
        <a:buClr>
          <a:schemeClr val="accent1"/>
        </a:buClr>
        <a:buFont typeface="Wingdings 3" charset="2"/>
        <a:buChar char=""/>
        <a:defRPr sz="374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ts val="3118"/>
        </a:spcBef>
        <a:spcAft>
          <a:spcPts val="0"/>
        </a:spcAft>
        <a:buClr>
          <a:schemeClr val="accent1"/>
        </a:buClr>
        <a:buFont typeface="Wingdings 3" charset="2"/>
        <a:buChar char=""/>
        <a:defRPr sz="374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ts val="3118"/>
        </a:spcBef>
        <a:spcAft>
          <a:spcPts val="0"/>
        </a:spcAft>
        <a:buClr>
          <a:schemeClr val="accent1"/>
        </a:buClr>
        <a:buFont typeface="Wingdings 3" charset="2"/>
        <a:buChar char=""/>
        <a:defRPr sz="374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ts val="3118"/>
        </a:spcBef>
        <a:spcAft>
          <a:spcPts val="0"/>
        </a:spcAft>
        <a:buClr>
          <a:schemeClr val="accent1"/>
        </a:buClr>
        <a:buFont typeface="Wingdings 3" charset="2"/>
        <a:buChar char=""/>
        <a:defRPr sz="374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estepa1@yandex.ru" TargetMode="External"/><Relationship Id="rId11" Type="http://schemas.openxmlformats.org/officeDocument/2006/relationships/image" Target="../media/image1.e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06350" y="17606815"/>
            <a:ext cx="4601210" cy="351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5" descr="эмблема ХТИ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1090613" y="493713"/>
            <a:ext cx="3595687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эмблема мос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04925" y="403225"/>
            <a:ext cx="3094038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573588" y="679450"/>
            <a:ext cx="222853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5400" b="1" dirty="0">
                <a:solidFill>
                  <a:schemeClr val="accent2"/>
                </a:solidFill>
              </a:rPr>
              <a:t>ФИЗИЧЕСКАЯ ХИМИЯ: ФОРМЫ КОНТРОЛЯ ЗНАНИЙ                   ПРИ ДИСТАНЦИОННОМ ОБУЧЕНИИ</a:t>
            </a:r>
          </a:p>
          <a:p>
            <a:pPr algn="ctr" defTabSz="914400">
              <a:defRPr/>
            </a:pPr>
            <a:r>
              <a:rPr lang="ru-RU" sz="2800" b="1" dirty="0" err="1"/>
              <a:t>Степановских</a:t>
            </a:r>
            <a:r>
              <a:rPr lang="ru-RU" sz="2800" b="1" dirty="0"/>
              <a:t> Е.И., Брусницына Л.А., Алексеева Т.А.</a:t>
            </a:r>
          </a:p>
          <a:p>
            <a:pPr algn="ctr" defTabSz="914400">
              <a:defRPr/>
            </a:pPr>
            <a:r>
              <a:rPr lang="ru-RU" sz="2800" dirty="0"/>
              <a:t>Уральский федеральный университет им. первого Президента России Б.Н. Ельцина, 620002, Россия, г. Екатеринбург, ул. Мира, 19. </a:t>
            </a:r>
            <a:r>
              <a:rPr lang="en-US" sz="2800" dirty="0"/>
              <a:t>E</a:t>
            </a:r>
            <a:r>
              <a:rPr lang="ru-RU" sz="2800" dirty="0"/>
              <a:t>-</a:t>
            </a:r>
            <a:r>
              <a:rPr lang="en-US" sz="2800" dirty="0"/>
              <a:t>mail</a:t>
            </a:r>
            <a:r>
              <a:rPr lang="ru-RU" sz="2800" dirty="0"/>
              <a:t>: </a:t>
            </a:r>
            <a:r>
              <a:rPr lang="en-US" sz="2800" u="sng" dirty="0" err="1">
                <a:solidFill>
                  <a:schemeClr val="accent3"/>
                </a:solidFill>
                <a:hlinkClick r:id="rId6"/>
              </a:rPr>
              <a:t>estepa</a:t>
            </a:r>
            <a:r>
              <a:rPr lang="ru-RU" sz="2800" u="sng" dirty="0">
                <a:solidFill>
                  <a:schemeClr val="accent3"/>
                </a:solidFill>
                <a:hlinkClick r:id="rId6"/>
              </a:rPr>
              <a:t>1@</a:t>
            </a:r>
            <a:r>
              <a:rPr lang="en-US" sz="2800" u="sng" dirty="0" err="1">
                <a:solidFill>
                  <a:schemeClr val="accent3"/>
                </a:solidFill>
                <a:hlinkClick r:id="rId6"/>
              </a:rPr>
              <a:t>yandex</a:t>
            </a:r>
            <a:r>
              <a:rPr lang="ru-RU" sz="2800" u="sng" dirty="0">
                <a:solidFill>
                  <a:schemeClr val="accent3"/>
                </a:solidFill>
                <a:hlinkClick r:id="rId6"/>
              </a:rPr>
              <a:t>.</a:t>
            </a:r>
            <a:r>
              <a:rPr lang="en-US" sz="2800" u="sng" dirty="0" err="1">
                <a:solidFill>
                  <a:schemeClr val="accent3"/>
                </a:solidFill>
                <a:hlinkClick r:id="rId6"/>
              </a:rPr>
              <a:t>ru</a:t>
            </a:r>
            <a:r>
              <a:rPr lang="ru-RU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836863" y="4284663"/>
            <a:ext cx="7429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/>
            <a:r>
              <a:rPr lang="ru-RU" sz="2000" i="1">
                <a:solidFill>
                  <a:srgbClr val="C00000"/>
                </a:solidFill>
              </a:rPr>
              <a:t>Система  высшего образования в  Российской Федерации переходит на образовательную модель, основанную на компетенциях. Ими должен обладать каждый выпускник вуза. В процессе подготовки инженеров актуальным обновление подходов к средствам обучения и средствам контроля. В данной работе будет рассмотрен вопрос современных форм  контроля знаний студентов, изучающих физическую химию.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305050" y="6880225"/>
            <a:ext cx="8086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ru-RU" sz="2000"/>
              <a:t>Среди форм контроля знаний студентов по физической химии, используемых на кафедре физической и коллоидной химии УрФУ имени первого Президента России Б.Н. Ельцина, нужно отметить: контрольные работы; расчетные работы; домашние работы; устные или письменные коллоквиумы; машинные или безмашинные тесты.  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206625" y="8926513"/>
            <a:ext cx="82835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/>
            <a:r>
              <a:rPr lang="ru-RU" sz="2000"/>
              <a:t>Наиболее эффективными для проверки знаний по физической химии являются закрытые формы одиночный ответ, множественный ответ, установление соответствия и открытая форма типа ввод текстового ответа или числа (заполнение формы). </a:t>
            </a:r>
          </a:p>
          <a:p>
            <a:pPr algn="just" defTabSz="914400"/>
            <a:r>
              <a:rPr lang="ru-RU" sz="2000"/>
              <a:t>С точки зрения создания тестового задания программ </a:t>
            </a:r>
            <a:r>
              <a:rPr lang="en-US" sz="2000"/>
              <a:t>MyTest</a:t>
            </a:r>
            <a:r>
              <a:rPr lang="ru-RU" sz="2000"/>
              <a:t> для физической химии, в которой все основано на сложных формулах и уравнениях, проще в использовании. Так она позволяет включить и рисунок и формулы и в сам вопрос и в варианты ответов (рис.1).</a:t>
            </a:r>
          </a:p>
        </p:txBody>
      </p:sp>
      <p:pic>
        <p:nvPicPr>
          <p:cNvPr id="18440" name="Picture 9" descr="Безимени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3100" y="11860213"/>
            <a:ext cx="466407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2974975" y="15568613"/>
            <a:ext cx="624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800"/>
              <a:t>Рис. 1. Пример тестового задания в программе </a:t>
            </a:r>
            <a:r>
              <a:rPr lang="en-US" sz="1800"/>
              <a:t>MyTest</a:t>
            </a:r>
            <a:endParaRPr lang="ru-RU" sz="1800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2049463" y="16044863"/>
            <a:ext cx="83327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ru-RU" sz="2000"/>
              <a:t>В тестовой оболочке программы Гиперметод тоже возможно включение в тестовый вопрос и рисунков и формул. Однако в варианты ответов ни рисунки, ни сложные формулы включить нельзя. Вид тестовых заданий с рисунками и формулами в системе Гиперметод  приведены на рис. 2 и 3. Огромным преимуществом тестов в системе Гиперметод является то, что студент может делать их удаленно, в то время как тестирования в </a:t>
            </a:r>
            <a:r>
              <a:rPr lang="en-US" sz="2000"/>
              <a:t>MyTest</a:t>
            </a:r>
            <a:r>
              <a:rPr lang="ru-RU" sz="2000"/>
              <a:t>  студент должен находиться в компьютерном зале. Конечно,  тут нельзя исключить эффект пользования шпаргалками при ответах, но на начальной стадии  в этом нет ничего страшного, ведь количество баллов с учетом явного использования дополнительной литературы можно просто уменьшить.</a:t>
            </a:r>
          </a:p>
          <a:p>
            <a:pPr algn="just" defTabSz="914400">
              <a:spcBef>
                <a:spcPct val="50000"/>
              </a:spcBef>
            </a:pPr>
            <a:endParaRPr lang="ru-RU" sz="2000"/>
          </a:p>
        </p:txBody>
      </p:sp>
      <p:pic>
        <p:nvPicPr>
          <p:cNvPr id="18443" name="Picture 14" descr="Рис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20425" y="7524750"/>
            <a:ext cx="40433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10869613" y="4322763"/>
            <a:ext cx="92757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/>
            <a:r>
              <a:rPr lang="ru-RU" sz="2000"/>
              <a:t>При дистанционной работе все ранее перечисленные функции тестов довольно явно проявились и многократно усилились. Побудить студента самостоятельно начать работу над изучением дисциплины помогло то, что каждую неделю после прослушивания лекции он-лайн студент должен был в Гиперметоде сдать КРО – небольшой тест по материалам прошедшей лекции. Результат такого мини-теста учитывался при общем суммировании результатов. Время сдачи теста было ограничено и после недельного доступа к тесту, он закрывался. Это очень мобилизовало студентов на прохождение теста,  а, следовательно, и на ознакомление с материалов лекции.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0999788" y="11458575"/>
            <a:ext cx="90646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914400"/>
            <a:r>
              <a:rPr lang="ru-RU" sz="2000"/>
              <a:t>Обычно при разработке теста используются разные формы заданий и разное их количественное сочетание. Это зависит от самого теоретического материала и от назначения теста. обычно распределение заданий по формам тестовых вопросов следующее:</a:t>
            </a:r>
          </a:p>
          <a:p>
            <a:pPr algn="just" defTabSz="914400">
              <a:buFontTx/>
              <a:buChar char="•"/>
            </a:pPr>
            <a:r>
              <a:rPr lang="ru-RU" sz="2000"/>
              <a:t>   	задания закрытого типа с выбором единственного правильного ответа составляли 45,5 %; </a:t>
            </a:r>
          </a:p>
          <a:p>
            <a:pPr algn="just" defTabSz="914400">
              <a:buFontTx/>
              <a:buChar char="•"/>
            </a:pPr>
            <a:r>
              <a:rPr lang="ru-RU" sz="2000"/>
              <a:t>   	задания закрытого типа с выбором нескольких правильных ответов 18,2 %; </a:t>
            </a:r>
          </a:p>
          <a:p>
            <a:pPr algn="just" defTabSz="914400">
              <a:buFontTx/>
              <a:buChar char="•"/>
            </a:pPr>
            <a:r>
              <a:rPr lang="ru-RU" sz="2000"/>
              <a:t>   	задания на соответствие 9 %;  </a:t>
            </a:r>
          </a:p>
          <a:p>
            <a:pPr algn="just" defTabSz="914400">
              <a:buFontTx/>
              <a:buChar char="•"/>
            </a:pPr>
            <a:r>
              <a:rPr lang="ru-RU" sz="2000"/>
              <a:t>  	 задание открытого типа 27,3%.</a:t>
            </a:r>
          </a:p>
          <a:p>
            <a:pPr algn="just" defTabSz="914400"/>
            <a:r>
              <a:rPr lang="ru-RU" sz="2000"/>
              <a:t>По сравнению с начальными тестами тут увеличилось число вопросов открытой формы. Это, пожалуй, самая сложная форма в тесте, тут нет никаких подсказок, и только разобравшийся в учебном материале студент может на такие вопросы ответить правильно. </a:t>
            </a:r>
          </a:p>
        </p:txBody>
      </p:sp>
      <p:graphicFrame>
        <p:nvGraphicFramePr>
          <p:cNvPr id="18506" name="Group 74"/>
          <p:cNvGraphicFramePr>
            <a:graphicFrameLocks noGrp="1"/>
          </p:cNvGraphicFramePr>
          <p:nvPr/>
        </p:nvGraphicFramePr>
        <p:xfrm>
          <a:off x="11244263" y="16578263"/>
          <a:ext cx="8902700" cy="1341438"/>
        </p:xfrm>
        <a:graphic>
          <a:graphicData uri="http://schemas.openxmlformats.org/drawingml/2006/table">
            <a:tbl>
              <a:tblPr/>
              <a:tblGrid>
                <a:gridCol w="273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just" defTabSz="1238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закрытого типа с выбором единственного правильного ответа </a:t>
                      </a:r>
                      <a:endParaRPr kumimoji="0" lang="ru-RU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38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закрытого типа с выбором нескольких правильных ответов</a:t>
                      </a:r>
                      <a:endParaRPr kumimoji="0" lang="ru-RU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1238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на соответствие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1238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открытого типа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1238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65 %</a:t>
                      </a:r>
                      <a:endParaRPr kumimoji="0" lang="ru-RU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38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34 %</a:t>
                      </a:r>
                      <a:endParaRPr kumimoji="0" lang="ru-RU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38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58 %</a:t>
                      </a:r>
                      <a:endParaRPr kumimoji="0" lang="ru-RU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382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35 %</a:t>
                      </a:r>
                      <a:endParaRPr kumimoji="0" lang="ru-RU" sz="4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64" name="Text Box 70"/>
          <p:cNvSpPr txBox="1">
            <a:spLocks noChangeArrowheads="1"/>
          </p:cNvSpPr>
          <p:nvPr/>
        </p:nvSpPr>
        <p:spPr bwMode="auto">
          <a:xfrm>
            <a:off x="10999788" y="10687050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800"/>
              <a:t>Рис. 2. Пример тестового задания простой сложности в Гиперметоде</a:t>
            </a:r>
          </a:p>
        </p:txBody>
      </p:sp>
      <p:sp>
        <p:nvSpPr>
          <p:cNvPr id="18465" name="Text Box 71"/>
          <p:cNvSpPr txBox="1">
            <a:spLocks noChangeArrowheads="1"/>
          </p:cNvSpPr>
          <p:nvPr/>
        </p:nvSpPr>
        <p:spPr bwMode="auto">
          <a:xfrm>
            <a:off x="15859125" y="10777538"/>
            <a:ext cx="4205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1800"/>
              <a:t>Рис. 3. Пример тестового задания средней сложности в Гиперметоде </a:t>
            </a:r>
          </a:p>
        </p:txBody>
      </p:sp>
      <p:sp>
        <p:nvSpPr>
          <p:cNvPr id="18466" name="Text Box 72"/>
          <p:cNvSpPr txBox="1">
            <a:spLocks noChangeArrowheads="1"/>
          </p:cNvSpPr>
          <p:nvPr/>
        </p:nvSpPr>
        <p:spPr bwMode="auto">
          <a:xfrm>
            <a:off x="20642263" y="4586288"/>
            <a:ext cx="8774112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/>
            <a:r>
              <a:rPr lang="ru-RU" sz="2000"/>
              <a:t>Не всегда результаты тестирования совпадают с реальной успеваемостью студентов. Обычно результаты других форм контроля (домашние задания, контрольные работы) коррелируют с результатами тестов у студентов со средним уровнем успеваемости. А вот для большинства студентов с  хорошей успеваемостью результаты тестирования получаются несколько ниже, чем результаты, полученные  по обычному традиционному контролю. Возможно это объясняется тем, что хорошо успевающим студентам обычно «тесно» в предлагаемых рамках  «вопрос − ответ». Такие студенты знают больше и глубже проблему, чем она может быть сформулирована в рамках тестового задания.  Это часто не позволяет им ответить на задание так, как планировали разработчики теста. Отсюда важный вывод: целесообразно применять контроль знаний в виде тестирования в сочетании с другими видами контролей. Это будет несомненно повышать мотивацию студентов к изучаемому предмету.</a:t>
            </a:r>
          </a:p>
          <a:p>
            <a:pPr algn="just" defTabSz="914400"/>
            <a:r>
              <a:rPr lang="ru-RU" sz="2000"/>
              <a:t>Вообще следует отметить, что далеко не весь теоретический материал по физической химии можно охватить различными тестами. Ведь практически невозможно разработать тестовое задание, на вывод уравнений физической химии.  А это очень важно: уметь, располагая теоретическими данными, вывести какой-либо физико-химический закон.  Не случайно поэтому на кафедре физической и коллоидной химии УрФУ им. Б.Н. Ельцина  контроль в виде тестов обязательно дополнен теоретическими коллоквиумами. </a:t>
            </a:r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20753388" y="11769725"/>
            <a:ext cx="8756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defTabSz="914400"/>
            <a:r>
              <a:rPr lang="ru-RU" sz="2000" b="1" i="1">
                <a:solidFill>
                  <a:schemeClr val="accent2"/>
                </a:solidFill>
              </a:rPr>
              <a:t>Выводы</a:t>
            </a:r>
          </a:p>
          <a:p>
            <a:pPr marL="914400" indent="-914400" algn="just" defTabSz="914400"/>
            <a:r>
              <a:rPr lang="ru-RU" sz="2000"/>
              <a:t> </a:t>
            </a:r>
            <a:endParaRPr lang="ru-RU"/>
          </a:p>
        </p:txBody>
      </p:sp>
      <p:pic>
        <p:nvPicPr>
          <p:cNvPr id="18469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646400" y="7280275"/>
            <a:ext cx="436721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1" name="Text Box 17"/>
          <p:cNvSpPr txBox="1">
            <a:spLocks noChangeArrowheads="1"/>
          </p:cNvSpPr>
          <p:nvPr/>
        </p:nvSpPr>
        <p:spPr bwMode="auto">
          <a:xfrm>
            <a:off x="11152188" y="15832138"/>
            <a:ext cx="893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800" b="1" i="1">
                <a:solidFill>
                  <a:schemeClr val="accent2"/>
                </a:solidFill>
              </a:rPr>
              <a:t>Распределение результатов тестирования по различным формам тестовых заданий</a:t>
            </a:r>
          </a:p>
        </p:txBody>
      </p:sp>
      <p:graphicFrame>
        <p:nvGraphicFramePr>
          <p:cNvPr id="18472" name="Object 40"/>
          <p:cNvGraphicFramePr>
            <a:graphicFrameLocks noChangeAspect="1"/>
          </p:cNvGraphicFramePr>
          <p:nvPr/>
        </p:nvGraphicFramePr>
        <p:xfrm>
          <a:off x="20756563" y="12298363"/>
          <a:ext cx="8504237" cy="738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Документ" r:id="rId10" imgW="8526412" imgH="7455206" progId="Word.Document.8">
                  <p:embed/>
                </p:oleObj>
              </mc:Choice>
              <mc:Fallback>
                <p:oleObj name="Документ" r:id="rId10" imgW="8526412" imgH="7455206" progId="Word.Document.8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6563" y="12298363"/>
                        <a:ext cx="8504237" cy="738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10858500" y="18105438"/>
            <a:ext cx="14333538" cy="182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10768013" y="18380075"/>
            <a:ext cx="145383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defTabSz="914400"/>
            <a:r>
              <a:rPr lang="ru-RU" sz="2000" b="1" i="1">
                <a:solidFill>
                  <a:schemeClr val="accent2"/>
                </a:solidFill>
              </a:rPr>
              <a:t>Библиографический список</a:t>
            </a:r>
          </a:p>
          <a:p>
            <a:pPr marL="914400" indent="-914400" defTabSz="914400"/>
            <a:r>
              <a:rPr lang="ru-RU" sz="1800"/>
              <a:t>Бондарева Г.М. Использование тестирования как формы контроля знаний студентов по физической химии / Г.М. Бондарева // Успехи в химии и химической технологии. 2012. Т. 26. № 10 (139). С. 43-47.</a:t>
            </a:r>
          </a:p>
          <a:p>
            <a:pPr marL="914400" indent="-914400" defTabSz="914400"/>
            <a:r>
              <a:rPr lang="ru-RU" sz="1800"/>
              <a:t>Курунина Г.М. Использование компьютерных технологий для оценки качества знаний в курсе «Физическая химия» / Г.М. Курунина и др. // Международный журнал экспериментального образования. 2012. № 1. С. 95.</a:t>
            </a:r>
          </a:p>
          <a:p>
            <a:pPr marL="914400" indent="-914400" defTabSz="914400"/>
            <a:r>
              <a:rPr lang="ru-RU" sz="1800"/>
              <a:t>Степановских Е.И. Брусницына Л.А. Современные формы контроля знаний студентов при изучении физической химии /Инновации в современной системе образования: подходы и решения (коллективная монография). −Ульяновск : Зебра, 2016. С.261−271.</a:t>
            </a:r>
          </a:p>
          <a:p>
            <a:pPr marL="914400" indent="-914400" defTabSz="914400"/>
            <a:r>
              <a:rPr lang="ru-RU" sz="1800"/>
              <a:t>Степановских Е.И., Кушнарева Т.В. Применение информационных технологий в преподавании курса «Физическая химия»	Интернет-журнал «Науковедение», 2014 №4 (23) -М.: Науковедение, 2014, 9 с.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1017</Words>
  <Application>Microsoft Macintosh PowerPoint</Application>
  <PresentationFormat>Произвольный</PresentationFormat>
  <Paragraphs>36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Times New Roman</vt:lpstr>
      <vt:lpstr>Wingdings 3</vt:lpstr>
      <vt:lpstr>Легкий дым</vt:lpstr>
      <vt:lpstr>Документ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Юрк Виктория Михайловна</cp:lastModifiedBy>
  <cp:revision>12</cp:revision>
  <dcterms:created xsi:type="dcterms:W3CDTF">2021-10-26T08:17:21Z</dcterms:created>
  <dcterms:modified xsi:type="dcterms:W3CDTF">2021-10-27T08:14:35Z</dcterms:modified>
</cp:coreProperties>
</file>