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686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371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057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742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428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114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7798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7484" algn="l" defTabSz="2479371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240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8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92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3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0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3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2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5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7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33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36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E3E46-D674-495D-BD38-A912A3BD5F73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BB6B-ADE7-4186-A1A6-3767813053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9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/>
          <a:srcRect l="2296" t="13284" r="4540" b="12199"/>
          <a:stretch/>
        </p:blipFill>
        <p:spPr>
          <a:xfrm>
            <a:off x="345799" y="4556883"/>
            <a:ext cx="20761562" cy="93976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18265" t="18456" r="27050" b="9408"/>
          <a:stretch/>
        </p:blipFill>
        <p:spPr>
          <a:xfrm>
            <a:off x="11133588" y="19656694"/>
            <a:ext cx="10125641" cy="750951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5949" y="129370"/>
            <a:ext cx="13450413" cy="4909275"/>
          </a:xfrm>
        </p:spPr>
        <p:txBody>
          <a:bodyPr>
            <a:normAutofit fontScale="92500" lnSpcReduction="20000"/>
          </a:bodyPr>
          <a:lstStyle/>
          <a:p>
            <a:r>
              <a:rPr lang="ru-RU" sz="5800" dirty="0"/>
              <a:t>Построение </a:t>
            </a:r>
            <a:r>
              <a:rPr lang="en-US" sz="5800" dirty="0"/>
              <a:t>QSAR </a:t>
            </a:r>
            <a:r>
              <a:rPr lang="ru-RU" sz="5800" dirty="0"/>
              <a:t>модели прогноза ингибирующей активности молекул в отношении </a:t>
            </a:r>
            <a:r>
              <a:rPr lang="ru-RU" sz="5800" dirty="0" err="1"/>
              <a:t>казеинкиназы</a:t>
            </a:r>
            <a:r>
              <a:rPr lang="ru-RU" sz="5800" dirty="0"/>
              <a:t> 2методом «</a:t>
            </a:r>
            <a:r>
              <a:rPr lang="en-US" sz="5800" dirty="0"/>
              <a:t>Random Forest</a:t>
            </a:r>
            <a:r>
              <a:rPr lang="ru-RU" sz="5800" dirty="0"/>
              <a:t>» </a:t>
            </a:r>
            <a:endParaRPr lang="en-US" sz="5800" dirty="0"/>
          </a:p>
          <a:p>
            <a:r>
              <a:rPr lang="ru-RU" sz="2900" i="1" u="sng" dirty="0"/>
              <a:t>О.А. Коновалова</a:t>
            </a:r>
            <a:r>
              <a:rPr lang="ru-RU" sz="2900" i="1" dirty="0"/>
              <a:t>, И.И. </a:t>
            </a:r>
            <a:r>
              <a:rPr lang="ru-RU" sz="2900" i="1" dirty="0" err="1"/>
              <a:t>Буторин</a:t>
            </a:r>
            <a:r>
              <a:rPr lang="ru-RU" sz="2900" i="1" dirty="0"/>
              <a:t>, Е.Н. </a:t>
            </a:r>
            <a:r>
              <a:rPr lang="ru-RU" sz="2900" i="1" dirty="0" err="1"/>
              <a:t>Уломский</a:t>
            </a:r>
            <a:r>
              <a:rPr lang="ru-RU" sz="2900" i="1" dirty="0"/>
              <a:t>, В.Л. Русинов </a:t>
            </a:r>
          </a:p>
          <a:p>
            <a:r>
              <a:rPr lang="ru-RU" sz="2900" i="1" dirty="0"/>
              <a:t>Уральский Федеральный Университет им. первого Президента России Б. Н. Ельцина, 620002, Россия, г. Екатеринбург, ул. Мира, 19.</a:t>
            </a:r>
            <a:endParaRPr lang="en-US" sz="2900" i="1" dirty="0"/>
          </a:p>
          <a:p>
            <a:r>
              <a:rPr lang="en-US" sz="2900" i="1" dirty="0"/>
              <a:t>Olga</a:t>
            </a:r>
            <a:r>
              <a:rPr lang="ru-RU" sz="2900" i="1" dirty="0"/>
              <a:t>.</a:t>
            </a:r>
            <a:r>
              <a:rPr lang="en-US" sz="2900" i="1" dirty="0" err="1"/>
              <a:t>Konovalova</a:t>
            </a:r>
            <a:r>
              <a:rPr lang="ru-RU" sz="2900" i="1" dirty="0"/>
              <a:t>@</a:t>
            </a:r>
            <a:r>
              <a:rPr lang="en-US" sz="2900" i="1" dirty="0" err="1"/>
              <a:t>urfu</a:t>
            </a:r>
            <a:r>
              <a:rPr lang="ru-RU" sz="2900" i="1" dirty="0"/>
              <a:t>.</a:t>
            </a:r>
            <a:r>
              <a:rPr lang="en-US" sz="2900" i="1" dirty="0"/>
              <a:t>me</a:t>
            </a:r>
            <a:endParaRPr lang="ru-RU" sz="2900" i="1" dirty="0"/>
          </a:p>
          <a:p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32626" y="14059172"/>
            <a:ext cx="1902708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450850" defTabSz="914400"/>
            <a:r>
              <a:rPr lang="ru-RU" altLang="ru-RU" sz="3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Таблица. </a:t>
            </a:r>
            <a:r>
              <a:rPr lang="ru-RU" altLang="ru-RU" sz="3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машинного обучения с разными параметрами </a:t>
            </a:r>
            <a:endParaRPr lang="ru-RU" altLang="ru-RU" sz="3200" dirty="0">
              <a:latin typeface="+mn-lt"/>
            </a:endParaRPr>
          </a:p>
          <a:p>
            <a:pPr indent="450850" defTabSz="914400"/>
            <a:endParaRPr lang="ru-RU" alt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865554"/>
              </p:ext>
            </p:extLst>
          </p:nvPr>
        </p:nvGraphicFramePr>
        <p:xfrm>
          <a:off x="155575" y="14758116"/>
          <a:ext cx="11183899" cy="5370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1827"/>
                <a:gridCol w="1242759"/>
                <a:gridCol w="1242759"/>
                <a:gridCol w="1242759"/>
                <a:gridCol w="1242759"/>
                <a:gridCol w="1242759"/>
                <a:gridCol w="1242759"/>
                <a:gridCol w="1242759"/>
                <a:gridCol w="1242759"/>
              </a:tblGrid>
              <a:tr h="1312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 dirty="0">
                          <a:effectLst/>
                        </a:rPr>
                        <a:t>№ модели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 dirty="0">
                          <a:effectLst/>
                        </a:rPr>
                        <a:t> Процент молекул на обучающую выборку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Процент молекул на тестовую выборку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Num</a:t>
                      </a:r>
                      <a:r>
                        <a:rPr lang="en-US" sz="1200" dirty="0">
                          <a:effectLst/>
                        </a:rPr>
                        <a:t> bits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radius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baseline="0" dirty="0" smtClean="0">
                          <a:effectLst/>
                        </a:rPr>
                        <a:t>R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baseline="0" dirty="0" smtClean="0">
                          <a:effectLst/>
                        </a:rPr>
                        <a:t>Q</a:t>
                      </a:r>
                      <a:r>
                        <a:rPr lang="en-US" sz="1200" baseline="30000" dirty="0" smtClean="0">
                          <a:effectLst/>
                        </a:rPr>
                        <a:t>2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</a:t>
                      </a:r>
                      <a:r>
                        <a:rPr lang="ru-RU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валидации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</a:t>
                      </a:r>
                      <a:r>
                        <a:rPr lang="ru-RU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валидации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Q^2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1024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>
                          <a:effectLst/>
                        </a:rPr>
                        <a:t>0,704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1024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512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0,670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512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0,730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0,680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0,658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128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0,704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0,637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3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128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>
                          <a:effectLst/>
                        </a:rPr>
                        <a:t>0,686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0,640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9250" algn="l"/>
                        </a:tabLs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0,597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AutoShape 2" descr="https://cdn.rcsb.org/images/ccd/unlabeled/A/AT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cdn.rcsb.org/images/ccd/unlabeled/A/ATP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0426" y="20215220"/>
            <a:ext cx="10755355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Одной </a:t>
            </a:r>
            <a:r>
              <a:rPr lang="ru-RU" sz="2400" dirty="0"/>
              <a:t>из актуальных задач медицинской химии является разработка эффективных противоопухолевых агентов, регулирующих активность отдельных белков, например, </a:t>
            </a:r>
            <a:r>
              <a:rPr lang="ru-RU" sz="2400" dirty="0" err="1"/>
              <a:t>циклин</a:t>
            </a:r>
            <a:r>
              <a:rPr lang="ru-RU" sz="2400" dirty="0"/>
              <a:t>-зависимых </a:t>
            </a:r>
            <a:r>
              <a:rPr lang="ru-RU" sz="2400" dirty="0" err="1"/>
              <a:t>киназ</a:t>
            </a:r>
            <a:r>
              <a:rPr lang="ru-RU" sz="2400" dirty="0"/>
              <a:t>, аберрантно </a:t>
            </a:r>
            <a:r>
              <a:rPr lang="ru-RU" sz="2400" dirty="0" err="1" smtClean="0"/>
              <a:t>экспрессированных</a:t>
            </a:r>
            <a:r>
              <a:rPr lang="ru-RU" sz="2400" dirty="0" smtClean="0"/>
              <a:t> в </a:t>
            </a:r>
            <a:r>
              <a:rPr lang="ru-RU" sz="2400" dirty="0"/>
              <a:t>раковых клетках.</a:t>
            </a:r>
          </a:p>
          <a:p>
            <a:r>
              <a:rPr lang="ru-RU" sz="2400" dirty="0"/>
              <a:t>Повышенная экспрессия другого белка, </a:t>
            </a:r>
            <a:r>
              <a:rPr lang="ru-RU" sz="2400" dirty="0" err="1"/>
              <a:t>казеинкиназы</a:t>
            </a:r>
            <a:r>
              <a:rPr lang="ru-RU" sz="2400" dirty="0"/>
              <a:t> 2, в нескольких типах раковых клеток, как было недавно установлено, также имеет прямое влияние на выживаемость пациентов1. </a:t>
            </a:r>
            <a:r>
              <a:rPr lang="ru-RU" sz="2400" dirty="0" smtClean="0"/>
              <a:t>Другой же </a:t>
            </a:r>
            <a:r>
              <a:rPr lang="ru-RU" sz="2400" dirty="0"/>
              <a:t>научной группой ещё в 2012 году был разработан ряд </a:t>
            </a:r>
            <a:r>
              <a:rPr lang="ru-RU" sz="2400" dirty="0" err="1"/>
              <a:t>наномолярных</a:t>
            </a:r>
            <a:r>
              <a:rPr lang="ru-RU" sz="2400" dirty="0"/>
              <a:t> ингибиторов CK2, также проявивших высокую </a:t>
            </a:r>
            <a:r>
              <a:rPr lang="ru-RU" sz="2400" dirty="0" err="1"/>
              <a:t>антипролиферативную</a:t>
            </a:r>
            <a:r>
              <a:rPr lang="ru-RU" sz="2400" dirty="0"/>
              <a:t> активность2на клеточной линии рака HCT-116.</a:t>
            </a:r>
          </a:p>
          <a:p>
            <a:r>
              <a:rPr lang="ru-RU" sz="2400" dirty="0"/>
              <a:t>Таким образом, для исследователей, вовлеченных в разработку ингибиторов CK2, могут представлять интерес модели машинного обучения, прогнозирующие ингибирующую активность синтезируемых или планируемых к практическому синтезу рядов соединений. Более того, использование для моделирования общедоступных программ, не требующих специфических знаний, также может позволить </a:t>
            </a:r>
            <a:r>
              <a:rPr lang="ru-RU" sz="2400" dirty="0" smtClean="0"/>
              <a:t>использование предлагаемых </a:t>
            </a:r>
            <a:r>
              <a:rPr lang="ru-RU" sz="2400" dirty="0"/>
              <a:t>моделей химиками-синтетиками в практической работе.</a:t>
            </a:r>
          </a:p>
          <a:p>
            <a:r>
              <a:rPr lang="ru-RU" sz="2400" dirty="0"/>
              <a:t>Регрессионные модели машинного обучения разработаны в ПО KNIME с применением метода «</a:t>
            </a:r>
            <a:r>
              <a:rPr lang="ru-RU" sz="2400" dirty="0" err="1"/>
              <a:t>Random</a:t>
            </a:r>
            <a:r>
              <a:rPr lang="ru-RU" sz="2400" dirty="0"/>
              <a:t> </a:t>
            </a:r>
            <a:r>
              <a:rPr lang="ru-RU" sz="2400" dirty="0" err="1"/>
              <a:t>Forest</a:t>
            </a:r>
            <a:r>
              <a:rPr lang="ru-RU" sz="2400" dirty="0"/>
              <a:t>». База данных из 904 известных ингибиторов CK2 была выгружена из БД </a:t>
            </a:r>
            <a:r>
              <a:rPr lang="ru-RU" sz="2400" dirty="0" err="1"/>
              <a:t>ChEMBL</a:t>
            </a:r>
            <a:r>
              <a:rPr lang="ru-RU" sz="2400" dirty="0"/>
              <a:t> и очищена от дубликатов и объектов с неточно заданной активностью по показателю IC50. Значения показателя биологической активности IC50взяты в </a:t>
            </a:r>
            <a:r>
              <a:rPr lang="ru-RU" sz="2400" dirty="0" smtClean="0"/>
              <a:t>логарифмированном виде</a:t>
            </a:r>
            <a:r>
              <a:rPr lang="ru-RU" sz="2400" dirty="0"/>
              <a:t>: log10(IC50). Для описания структуры объектов использованы 2D-молекулярные отпечатки Моргана с варьируемыми параметрами радиуса и количества используемых бит (табл</a:t>
            </a:r>
            <a:r>
              <a:rPr lang="ru-RU" sz="2400" dirty="0" smtClean="0"/>
              <a:t>.). </a:t>
            </a:r>
            <a:r>
              <a:rPr lang="ru-RU" sz="2400" dirty="0"/>
              <a:t>Разделение на обучающую и тестовую выборки проведено в соотношении 4:1 со случайным распределением. Результаты сведены в </a:t>
            </a:r>
            <a:r>
              <a:rPr lang="ru-RU" sz="2400" dirty="0" smtClean="0"/>
              <a:t>таблицу.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212854" y="18818762"/>
            <a:ext cx="11183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anose="02020603050405020304" pitchFamily="18" charset="0"/>
              </a:rPr>
              <a:t>t-SNE Visualization </a:t>
            </a:r>
            <a:r>
              <a:rPr lang="ru-RU" sz="3200" dirty="0" smtClean="0">
                <a:cs typeface="Times New Roman" panose="02020603050405020304" pitchFamily="18" charset="0"/>
              </a:rPr>
              <a:t>базы данных</a:t>
            </a:r>
            <a:r>
              <a:rPr lang="en-US" sz="3200" dirty="0" smtClean="0"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cs typeface="Times New Roman" panose="02020603050405020304" pitchFamily="18" charset="0"/>
              </a:rPr>
              <a:t>ChEMBL</a:t>
            </a:r>
            <a:r>
              <a:rPr lang="ru-RU" sz="3200" dirty="0" smtClean="0">
                <a:cs typeface="Times New Roman" panose="02020603050405020304" pitchFamily="18" charset="0"/>
              </a:rPr>
              <a:t> 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/>
          <a:srcRect l="32191" t="35527" r="45498" b="31537"/>
          <a:stretch/>
        </p:blipFill>
        <p:spPr>
          <a:xfrm>
            <a:off x="14720954" y="13524777"/>
            <a:ext cx="6167698" cy="51191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4512413" y="11812986"/>
            <a:ext cx="6890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cs typeface="Times New Roman" panose="02020603050405020304" pitchFamily="18" charset="0"/>
              </a:rPr>
              <a:t>Соединение из базы </a:t>
            </a:r>
            <a:r>
              <a:rPr lang="ru-RU" sz="3200" dirty="0">
                <a:cs typeface="Times New Roman" panose="02020603050405020304" pitchFamily="18" charset="0"/>
              </a:rPr>
              <a:t>данных</a:t>
            </a:r>
            <a:r>
              <a:rPr lang="en-US" sz="3200" dirty="0"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cs typeface="Times New Roman" panose="02020603050405020304" pitchFamily="18" charset="0"/>
              </a:rPr>
              <a:t>ChEMBL</a:t>
            </a:r>
            <a:r>
              <a:rPr lang="ru-RU" sz="3200" dirty="0"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cs typeface="Times New Roman" panose="02020603050405020304" pitchFamily="18" charset="0"/>
              </a:rPr>
              <a:t>на обучение со значением </a:t>
            </a:r>
            <a:r>
              <a:rPr lang="en-US" sz="3200" dirty="0" smtClean="0">
                <a:cs typeface="Times New Roman" panose="02020603050405020304" pitchFamily="18" charset="0"/>
              </a:rPr>
              <a:t>p(IC50)=</a:t>
            </a:r>
            <a:r>
              <a:rPr lang="ru-RU" sz="3200" dirty="0" smtClean="0">
                <a:cs typeface="Times New Roman" panose="02020603050405020304" pitchFamily="18" charset="0"/>
              </a:rPr>
              <a:t>0.77815125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9058" y="27129080"/>
            <a:ext cx="1073358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Построенные модели удовлетворяют рекомендациям </a:t>
            </a:r>
            <a:r>
              <a:rPr lang="ru-RU" sz="2400" dirty="0" err="1"/>
              <a:t>Тропши</a:t>
            </a:r>
            <a:r>
              <a:rPr lang="ru-RU" sz="2400" dirty="0"/>
              <a:t>, что позволяет нам считать, что ее использование для прогноза ингибирующей активности молекул в отношении </a:t>
            </a:r>
            <a:r>
              <a:rPr lang="en-US" sz="2400" dirty="0"/>
              <a:t>CK2 </a:t>
            </a:r>
            <a:r>
              <a:rPr lang="ru-RU" sz="2400" dirty="0"/>
              <a:t>будет давать удовлетворительные результаты.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en-US" sz="2400" dirty="0"/>
              <a:t>Cancer-type dependent expression of CK2 transcripts / M. M. J. Chua, L. </a:t>
            </a:r>
            <a:r>
              <a:rPr lang="en-US" sz="2400" dirty="0" err="1"/>
              <a:t>Migi</a:t>
            </a:r>
            <a:r>
              <a:rPr lang="en-US" sz="2400" dirty="0"/>
              <a:t>, I. M. Dominguez // J. </a:t>
            </a:r>
            <a:r>
              <a:rPr lang="en-US" sz="2400" dirty="0" err="1"/>
              <a:t>Clin</a:t>
            </a:r>
            <a:r>
              <a:rPr lang="en-US" sz="2400" dirty="0"/>
              <a:t>. </a:t>
            </a:r>
            <a:r>
              <a:rPr lang="en-US" sz="2400" dirty="0" err="1"/>
              <a:t>Oncol</a:t>
            </a:r>
            <a:r>
              <a:rPr lang="en-US" sz="2400" dirty="0"/>
              <a:t>.– 2018. Vol. 36, </a:t>
            </a:r>
            <a:r>
              <a:rPr lang="en-US" sz="2400" dirty="0" err="1"/>
              <a:t>Iss</a:t>
            </a:r>
            <a:r>
              <a:rPr lang="en-US" sz="2400" dirty="0"/>
              <a:t>. 15.</a:t>
            </a:r>
          </a:p>
          <a:p>
            <a:r>
              <a:rPr lang="en-US" sz="2400" dirty="0" smtClean="0"/>
              <a:t>2</a:t>
            </a:r>
            <a:r>
              <a:rPr lang="en-US" sz="2400" dirty="0"/>
              <a:t>. Potent and selective inhibitors of CK2 kinase identified through structure-guided hybridization / J. E. Dowling, C. </a:t>
            </a:r>
            <a:r>
              <a:rPr lang="en-US" sz="2400" dirty="0" err="1"/>
              <a:t>Chuaqui</a:t>
            </a:r>
            <a:r>
              <a:rPr lang="en-US" sz="2400" dirty="0"/>
              <a:t>, T. W. </a:t>
            </a:r>
            <a:r>
              <a:rPr lang="en-US" sz="2400" dirty="0" err="1"/>
              <a:t>Pontz</a:t>
            </a:r>
            <a:r>
              <a:rPr lang="en-US" sz="2400" dirty="0"/>
              <a:t> [et al.] // ACS Med. Chem. Lett. – 2012. – Vol. 3. – P. 278-283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67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</TotalTime>
  <Words>536</Words>
  <Application>Microsoft Office PowerPoint</Application>
  <PresentationFormat>Произвольный</PresentationFormat>
  <Paragraphs>96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Коновалова</dc:creator>
  <cp:lastModifiedBy>Ольга Коновалова</cp:lastModifiedBy>
  <cp:revision>21</cp:revision>
  <dcterms:created xsi:type="dcterms:W3CDTF">2021-10-19T05:03:17Z</dcterms:created>
  <dcterms:modified xsi:type="dcterms:W3CDTF">2021-10-30T10:24:20Z</dcterms:modified>
</cp:coreProperties>
</file>