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07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250" autoAdjust="0"/>
    <p:restoredTop sz="95226" autoAdjust="0"/>
  </p:normalViewPr>
  <p:slideViewPr>
    <p:cSldViewPr snapToGrid="0">
      <p:cViewPr>
        <p:scale>
          <a:sx n="27" d="100"/>
          <a:sy n="27" d="100"/>
        </p:scale>
        <p:origin x="2496" y="14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74A1F-EA49-42FB-968B-E3F598E4CFC1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FFFAC-3757-4114-8792-AD8BD6A09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6FFFAC-3757-4114-8792-AD8BD6A0924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02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39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03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41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07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6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0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21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5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80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8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90259-3B1B-45BD-B5AF-426BC204C53A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3645-FAE2-46ED-8E8C-7BEAFD856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61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 descr="cu compl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0605" y="18879158"/>
            <a:ext cx="9509914" cy="8495683"/>
          </a:xfrm>
          <a:prstGeom prst="rect">
            <a:avLst/>
          </a:prstGeom>
        </p:spPr>
      </p:pic>
      <p:pic>
        <p:nvPicPr>
          <p:cNvPr id="20" name="Picture 37" descr="C:\Users\Kotta\Desktop\учеба\12 СЕМЕСТР\конференции\381250-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3227"/>
            <a:ext cx="2848973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44" y="700665"/>
            <a:ext cx="22860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74968" y="446015"/>
            <a:ext cx="17382088" cy="1740395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Синтез </a:t>
            </a:r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O,O,N-</a:t>
            </a:r>
            <a:r>
              <a:rPr lang="ru-RU" sz="4400" b="1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хелатирующих</a:t>
            </a:r>
            <a:r>
              <a:rPr lang="ru-RU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лигандов</a:t>
            </a:r>
            <a:r>
              <a:rPr lang="ru-RU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основе 2</a:t>
            </a:r>
            <a:r>
              <a:rPr lang="en-US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’,4’</a:t>
            </a:r>
            <a:r>
              <a:rPr lang="ru-RU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b="1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дизамещенных</a:t>
            </a:r>
            <a:r>
              <a:rPr lang="ru-RU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бензоилбензойных</a:t>
            </a:r>
            <a:r>
              <a:rPr lang="ru-RU" sz="4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кислот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71537" y="2164124"/>
            <a:ext cx="168923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Нургалиев А.М.</a:t>
            </a:r>
            <a:r>
              <a:rPr lang="ru-RU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Барабанов М. А.</a:t>
            </a:r>
            <a:r>
              <a:rPr lang="ru-RU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Пестов А. В.</a:t>
            </a:r>
            <a:r>
              <a:rPr lang="ru-RU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Уральский федеральный университет им. первого Президента России Б. Н. Ельцина, Екатеринбург </a:t>
            </a:r>
          </a:p>
          <a:p>
            <a:pPr algn="ctr"/>
            <a:r>
              <a:rPr lang="ru-RU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органического синтеза им. И. Я.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Постовского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РАН, Екатеринбург</a:t>
            </a:r>
          </a:p>
        </p:txBody>
      </p:sp>
      <p:sp>
        <p:nvSpPr>
          <p:cNvPr id="23" name="Прямоугольник: скругленные углы 22"/>
          <p:cNvSpPr/>
          <p:nvPr/>
        </p:nvSpPr>
        <p:spPr>
          <a:xfrm>
            <a:off x="295154" y="27153811"/>
            <a:ext cx="20856362" cy="3121402"/>
          </a:xfrm>
          <a:prstGeom prst="roundRect">
            <a:avLst>
              <a:gd name="adj" fmla="val 9869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Обнаружена новая реакция галогенирования 2-бензоилбензойной кислоты, содержащей 2 согласованно ориентирующие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электронодонорные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бензольном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кольце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Показано, что промежуточно образующееся комплексное соединение меди содержит ковалентно связанный хлор и имеет состав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·3H</a:t>
            </a:r>
            <a:r>
              <a:rPr lang="en-US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O·2HCONMe</a:t>
            </a:r>
            <a:r>
              <a:rPr lang="ru-RU" sz="2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Найдено, что основными продуктами галогенирования кислоты 1 является 3-хлорпроизводное исходной кислоты и в меньшем количестве 3,5-дихлорпроизводное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20% на основании спектра ЯМР </a:t>
            </a:r>
            <a:r>
              <a:rPr lang="ru-RU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Н)</a:t>
            </a: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67017" y="3910370"/>
            <a:ext cx="30618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ВВЕДЕНИЕ</a:t>
            </a:r>
            <a:endParaRPr lang="ru-RU" sz="40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785160" y="7119282"/>
            <a:ext cx="35808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РЕЗУЛЬТАТЫ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7363173" y="14738752"/>
            <a:ext cx="131011" cy="4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Rectangle 30"/>
          <p:cNvSpPr>
            <a:spLocks noChangeArrowheads="1"/>
          </p:cNvSpPr>
          <p:nvPr/>
        </p:nvSpPr>
        <p:spPr bwMode="auto">
          <a:xfrm>
            <a:off x="-29675355" y="28855747"/>
            <a:ext cx="17447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1057081" y="17692912"/>
            <a:ext cx="41450282" cy="75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Прямоугольник: скругленные углы 12"/>
          <p:cNvSpPr/>
          <p:nvPr/>
        </p:nvSpPr>
        <p:spPr>
          <a:xfrm>
            <a:off x="231054" y="7970192"/>
            <a:ext cx="10247984" cy="10921033"/>
          </a:xfrm>
          <a:prstGeom prst="roundRect">
            <a:avLst>
              <a:gd name="adj" fmla="val 5691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: скругленные углы 18"/>
          <p:cNvSpPr/>
          <p:nvPr/>
        </p:nvSpPr>
        <p:spPr>
          <a:xfrm>
            <a:off x="198491" y="4542759"/>
            <a:ext cx="20747031" cy="2544645"/>
          </a:xfrm>
          <a:prstGeom prst="roundRect">
            <a:avLst>
              <a:gd name="adj" fmla="val 9869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2-Бензоилбензойная кислота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образует с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элементами комплексные соединения, потенциально обладающие рядом полезных свойств, например, свойствами УФ-стабилизаторов. Кислота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является интермедиатом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флуоранового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красителя, возникающего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situ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ацелировании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м-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диэтиламинофенола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фталевым ангидридом или фталевой кислотой. Целевой выход  зависит от использованного реагента: с фталевой кислотой – 62%, фталевым ангидридом – 65%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62081" y="25993803"/>
            <a:ext cx="834144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Ароматическая область спектра ЯМР 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 разложения медного комплекса соляной кислотой 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5277" y="14149641"/>
            <a:ext cx="98995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Хлорирование происходит в наиболее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затрудненное положение</a:t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Продукты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описаны в литературе</a:t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Полученные хлорзамещенные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лиганды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способны образовывать гидрохлориды, потому выделяются из смеси в чистом виде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304812" y="19250821"/>
            <a:ext cx="62484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Рис. 2.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комплекса состава С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*3H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O*HCONMe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полученного из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CuCl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ДМФА на основании данных РСА</a:t>
            </a:r>
            <a:endParaRPr lang="en-US" sz="2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9401480" y="26342802"/>
            <a:ext cx="26005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ВЫВОДЫ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: скругленные углы 12"/>
          <p:cNvSpPr/>
          <p:nvPr/>
        </p:nvSpPr>
        <p:spPr>
          <a:xfrm>
            <a:off x="10712392" y="8009955"/>
            <a:ext cx="10406341" cy="10848844"/>
          </a:xfrm>
          <a:prstGeom prst="roundRect">
            <a:avLst>
              <a:gd name="adj" fmla="val 5691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продолжение работ по синтезу и изучению свойств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флуорановых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красителей и их интермедиатов обнаружено, что натриевая соль 2-(4-диэтиламино-2-гидроксибензоил)бензойной кислоты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взаимодействии с хлоридом меди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ДМФА способна селективно хлорироваться по положению 3’. При этом, промежуточно образующееся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четырехядерное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комплексное соединение состава С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·3H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O·2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далее разлагается в среде разбавленной соляной кислоты с образованием 2-(4-диэтиламино-2-гидрокси-3-хлорбензоил)бензойной кислоты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небольшом количестве также образуется продукт дальнейшего хлорирования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лиганда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- 2-(2-гидрокси-3,5-дихлор-4-диэтиламинобензоил)бензойная кислота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Предположительно, хлорирование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лиганда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после координации хлорида меди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 атомами кислорода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лиганда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протекание реакции хлорирования по ионному механизму указывает вступление атомов хлора исключительно в положения ароматического кольца, в которых осуществляется согласованная ориентация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электронодонорных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групп. Однако не исключена и радикальная природа процесса.</a:t>
            </a: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исходная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бензоилбензойная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полученные хлорзамещенные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лиганды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способны к образованию гидрохлоридов, поэтому могут быть выделены из реакционной смеси в чистом виде. Соединения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ранее не описаны в литературе.</a:t>
            </a: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обнаруженная реакция открывает путь к введению галогенов и, возможно, других заместителей в ароматическое кольцо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лиганда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содержащее две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электронодонорные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группы, способные координироваться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металлоцентром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Особенностью данной реакции является то, что благодаря комплексообразующей способности меди(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галоген вступает в наиболее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затрудненное положение в ароматическом кольце, что является ценным методом синтеза веществ заданного строения, трудно- или недоступных другими способами.</a:t>
            </a: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000"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Рисунок 34" descr="Безымянный.png">
            <a:extLst>
              <a:ext uri="{FF2B5EF4-FFF2-40B4-BE49-F238E27FC236}">
                <a16:creationId xmlns:a16="http://schemas.microsoft.com/office/drawing/2014/main" id="{5FA5E29C-8716-4F91-A176-FABCF25392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87" y="19334639"/>
            <a:ext cx="9509914" cy="6662026"/>
          </a:xfrm>
          <a:prstGeom prst="rect">
            <a:avLst/>
          </a:prstGeom>
        </p:spPr>
      </p:pic>
      <p:sp>
        <p:nvSpPr>
          <p:cNvPr id="36" name="TextBox 26">
            <a:extLst>
              <a:ext uri="{FF2B5EF4-FFF2-40B4-BE49-F238E27FC236}">
                <a16:creationId xmlns:a16="http://schemas.microsoft.com/office/drawing/2014/main" id="{FE640358-DA50-439D-B5AC-78F016A0FD99}"/>
              </a:ext>
            </a:extLst>
          </p:cNvPr>
          <p:cNvSpPr txBox="1"/>
          <p:nvPr/>
        </p:nvSpPr>
        <p:spPr>
          <a:xfrm>
            <a:off x="464408" y="13108396"/>
            <a:ext cx="91367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Схема 1. Получение 2-(4-диэтиламино-2-гидрокси-3-хлорбензоил)бензойной кислоты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2A1550-0F83-4915-BB5E-44DC6FAC97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892" y="8670156"/>
            <a:ext cx="10214146" cy="437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89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2231</TotalTime>
  <Words>540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Синтез O,O,N-хелатирующих лигандов на основе 2’,4’-дизамещенных бензоилбензойных кислот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Артур</dc:creator>
  <cp:lastModifiedBy>Нургалиев Айдар Маратович</cp:lastModifiedBy>
  <cp:revision>269</cp:revision>
  <dcterms:created xsi:type="dcterms:W3CDTF">2017-04-17T16:04:07Z</dcterms:created>
  <dcterms:modified xsi:type="dcterms:W3CDTF">2021-10-08T13:04:42Z</dcterms:modified>
</cp:coreProperties>
</file>