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2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660"/>
  </p:normalViewPr>
  <p:slideViewPr>
    <p:cSldViewPr snapToGrid="0">
      <p:cViewPr>
        <p:scale>
          <a:sx n="125" d="100"/>
          <a:sy n="125" d="100"/>
        </p:scale>
        <p:origin x="-540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103C255-F74C-496D-AA58-6A2AA1968C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4B73E9-0A85-4666-A56F-5E68C1DA32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1D29-9208-4111-8B01-D5B59843E716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51F66E-9A09-47E6-AC57-11A5E0EA2F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3BF3C1-3865-456F-BFFC-0075332A3B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9B9EE-736B-48CB-891A-B4901553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5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0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9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8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4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4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5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3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9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6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00A5-0169-4137-9EBB-03ED602B1208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CEAC2-3CB6-49B9-A0F2-16B1E7DF5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6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e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9.jpeg"/><Relationship Id="rId21" Type="http://schemas.openxmlformats.org/officeDocument/2006/relationships/image" Target="../media/image8.emf"/><Relationship Id="rId7" Type="http://schemas.openxmlformats.org/officeDocument/2006/relationships/image" Target="../media/image1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image" Target="../media/image11.png"/><Relationship Id="rId15" Type="http://schemas.openxmlformats.org/officeDocument/2006/relationships/image" Target="../media/image5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emf"/><Relationship Id="rId4" Type="http://schemas.openxmlformats.org/officeDocument/2006/relationships/image" Target="../media/image10.png"/><Relationship Id="rId9" Type="http://schemas.openxmlformats.org/officeDocument/2006/relationships/image" Target="../media/image2.emf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Заголовок 2">
            <a:extLst>
              <a:ext uri="{FF2B5EF4-FFF2-40B4-BE49-F238E27FC236}">
                <a16:creationId xmlns:a16="http://schemas.microsoft.com/office/drawing/2014/main" id="{8679DC3F-FB2F-4BBB-A1EE-FCA861460CE0}"/>
              </a:ext>
            </a:extLst>
          </p:cNvPr>
          <p:cNvSpPr txBox="1">
            <a:spLocks/>
          </p:cNvSpPr>
          <p:nvPr/>
        </p:nvSpPr>
        <p:spPr>
          <a:xfrm>
            <a:off x="2654360" y="3750440"/>
            <a:ext cx="2873331" cy="513576"/>
          </a:xfrm>
          <a:prstGeom prst="rect">
            <a:avLst/>
          </a:prstGeom>
          <a:solidFill>
            <a:srgbClr val="C00000"/>
          </a:solidFill>
        </p:spPr>
        <p:txBody>
          <a:bodyPr vert="horz" lIns="143994" tIns="71997" rIns="143994" bIns="71997" rtlCol="0" anchor="b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779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Заголовок 2">
            <a:extLst>
              <a:ext uri="{FF2B5EF4-FFF2-40B4-BE49-F238E27FC236}">
                <a16:creationId xmlns:a16="http://schemas.microsoft.com/office/drawing/2014/main" id="{ACB9F8BC-0763-4E88-BBE5-EC9F49B1B413}"/>
              </a:ext>
            </a:extLst>
          </p:cNvPr>
          <p:cNvSpPr txBox="1">
            <a:spLocks/>
          </p:cNvSpPr>
          <p:nvPr/>
        </p:nvSpPr>
        <p:spPr>
          <a:xfrm>
            <a:off x="8465910" y="6060039"/>
            <a:ext cx="6641264" cy="513576"/>
          </a:xfrm>
          <a:prstGeom prst="rect">
            <a:avLst/>
          </a:prstGeom>
          <a:solidFill>
            <a:srgbClr val="C00000"/>
          </a:solidFill>
        </p:spPr>
        <p:txBody>
          <a:bodyPr vert="horz" lIns="143994" tIns="71997" rIns="143994" bIns="71997" rtlCol="0" anchor="b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779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F7F60803-9417-4503-9118-83D069F74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440" y="9006492"/>
            <a:ext cx="6863299" cy="48498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28C5E7-8585-43E0-8DC3-2B40D67AF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40" y="0"/>
            <a:ext cx="2968224" cy="2452783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928272D0-2670-422C-93F6-CFAA0F7799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r="67072" b="46552"/>
          <a:stretch/>
        </p:blipFill>
        <p:spPr bwMode="auto">
          <a:xfrm>
            <a:off x="12703512" y="17993"/>
            <a:ext cx="2415838" cy="115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7E6CBC8-F3C1-4F85-9F7E-92DA174C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42" y="341472"/>
            <a:ext cx="12614458" cy="1154478"/>
          </a:xfrm>
        </p:spPr>
        <p:txBody>
          <a:bodyPr>
            <a:normAutofit fontScale="90000"/>
          </a:bodyPr>
          <a:lstStyle/>
          <a:p>
            <a:r>
              <a:rPr lang="ru-RU" sz="28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2-МЕТИЛ-4-ПИРОНОВ</a:t>
            </a:r>
            <a:br>
              <a:rPr lang="ru-RU" sz="2834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ДМА-ДМФА КАК МЕТОД ПОЛУЧЕНИЯ</a:t>
            </a:r>
            <a:br>
              <a:rPr lang="ru-RU" sz="2834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СОПРЯЖЕННЫХ ПИРАНОВЫХ СТРУКТУР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FC36271D-BA34-458C-9414-CAD49F2D037D}"/>
              </a:ext>
            </a:extLst>
          </p:cNvPr>
          <p:cNvSpPr txBox="1">
            <a:spLocks/>
          </p:cNvSpPr>
          <p:nvPr/>
        </p:nvSpPr>
        <p:spPr>
          <a:xfrm>
            <a:off x="1252452" y="1647317"/>
            <a:ext cx="12614458" cy="2255812"/>
          </a:xfrm>
          <a:prstGeom prst="rect">
            <a:avLst/>
          </a:prstGeom>
        </p:spPr>
        <p:txBody>
          <a:bodyPr vert="horz" lIns="143994" tIns="71997" rIns="143994" bIns="71997" rtlCol="0" anchor="b">
            <a:normAutofit fontScale="975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5" b="1" u="sng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О. Э. Мельников</a:t>
            </a:r>
            <a:r>
              <a:rPr lang="ru-RU" sz="2205" b="1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Д. Л. Обыденнов, В. Я. Сосновских</a:t>
            </a:r>
          </a:p>
          <a:p>
            <a:br>
              <a:rPr lang="ru-RU" sz="2205" b="1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</a:b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Уральский федеральный университет им. первого Президента России Б. Н. Ельцина,</a:t>
            </a:r>
            <a:b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</a:b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620000, Россия, г. Екатеринбург, просп. Ленина, 51.</a:t>
            </a:r>
            <a:b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</a:br>
            <a:r>
              <a:rPr lang="en-US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E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-</a:t>
            </a:r>
            <a:r>
              <a:rPr lang="en-US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mail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: </a:t>
            </a:r>
            <a:r>
              <a:rPr lang="en-US" sz="2205" dirty="0" err="1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oleg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.</a:t>
            </a:r>
            <a:r>
              <a:rPr lang="en-US" sz="2205" dirty="0" err="1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melnikov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.</a:t>
            </a:r>
            <a:r>
              <a:rPr lang="en-US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ed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@</a:t>
            </a:r>
            <a:r>
              <a:rPr lang="en-US" sz="2205" dirty="0" err="1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gmail</a:t>
            </a:r>
            <a:r>
              <a:rPr lang="ru-RU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.</a:t>
            </a:r>
            <a:r>
              <a:rPr lang="en-US" sz="2205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com </a:t>
            </a:r>
            <a:endParaRPr lang="ru-RU" sz="2205" dirty="0">
              <a:latin typeface="Calibri" panose="020F0502020204030204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endParaRPr lang="ru-RU" sz="283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2">
            <a:extLst>
              <a:ext uri="{FF2B5EF4-FFF2-40B4-BE49-F238E27FC236}">
                <a16:creationId xmlns:a16="http://schemas.microsoft.com/office/drawing/2014/main" id="{EAA18D2F-7E98-4D0C-B544-DC0D43FF157C}"/>
              </a:ext>
            </a:extLst>
          </p:cNvPr>
          <p:cNvSpPr txBox="1">
            <a:spLocks/>
          </p:cNvSpPr>
          <p:nvPr/>
        </p:nvSpPr>
        <p:spPr>
          <a:xfrm>
            <a:off x="8469189" y="3672986"/>
            <a:ext cx="6641264" cy="513576"/>
          </a:xfrm>
          <a:prstGeom prst="rect">
            <a:avLst/>
          </a:prstGeom>
          <a:solidFill>
            <a:srgbClr val="C00000"/>
          </a:solidFill>
        </p:spPr>
        <p:txBody>
          <a:bodyPr vert="horz" lIns="143994" tIns="71997" rIns="143994" bIns="71997" rtlCol="0" anchor="b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779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2B2E33-7CDB-457B-94CE-A7FF2FDAD133}"/>
              </a:ext>
            </a:extLst>
          </p:cNvPr>
          <p:cNvSpPr txBox="1"/>
          <p:nvPr/>
        </p:nvSpPr>
        <p:spPr>
          <a:xfrm>
            <a:off x="2308754" y="3715689"/>
            <a:ext cx="294934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08908" algn="just">
              <a:lnSpc>
                <a:spcPct val="115000"/>
              </a:lnSpc>
              <a:spcAft>
                <a:spcPts val="1260"/>
              </a:spcAft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Актуальность: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Объект 36">
            <a:extLst>
              <a:ext uri="{FF2B5EF4-FFF2-40B4-BE49-F238E27FC236}">
                <a16:creationId xmlns:a16="http://schemas.microsoft.com/office/drawing/2014/main" id="{102BFBD3-A10A-4AC8-9443-1102A5538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625271"/>
              </p:ext>
            </p:extLst>
          </p:nvPr>
        </p:nvGraphicFramePr>
        <p:xfrm>
          <a:off x="634140" y="8874691"/>
          <a:ext cx="8260861" cy="529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CS ChemDraw Drawing" r:id="rId6" imgW="5392833" imgH="3451209" progId="ChemDraw.Document.6.0">
                  <p:embed/>
                </p:oleObj>
              </mc:Choice>
              <mc:Fallback>
                <p:oleObj name="CS ChemDraw Drawing" r:id="rId6" imgW="5392833" imgH="3451209" progId="ChemDraw.Document.6.0">
                  <p:embed/>
                  <p:pic>
                    <p:nvPicPr>
                      <p:cNvPr id="2" name="Объект 1">
                        <a:extLst>
                          <a:ext uri="{FF2B5EF4-FFF2-40B4-BE49-F238E27FC236}">
                            <a16:creationId xmlns:a16="http://schemas.microsoft.com/office/drawing/2014/main" id="{7242B9A2-66F8-4750-BC6B-8027B4BE28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4140" y="8874691"/>
                        <a:ext cx="8260861" cy="5290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Подзаголовок 2">
            <a:extLst>
              <a:ext uri="{FF2B5EF4-FFF2-40B4-BE49-F238E27FC236}">
                <a16:creationId xmlns:a16="http://schemas.microsoft.com/office/drawing/2014/main" id="{7810E859-07FE-49F0-B79F-925DEE392215}"/>
              </a:ext>
            </a:extLst>
          </p:cNvPr>
          <p:cNvSpPr txBox="1">
            <a:spLocks/>
          </p:cNvSpPr>
          <p:nvPr/>
        </p:nvSpPr>
        <p:spPr>
          <a:xfrm>
            <a:off x="350217" y="8270003"/>
            <a:ext cx="14313440" cy="993834"/>
          </a:xfrm>
          <a:prstGeom prst="rect">
            <a:avLst/>
          </a:prstGeom>
        </p:spPr>
        <p:txBody>
          <a:bodyPr vert="horz" lIns="143994" tIns="71997" rIns="143994" bIns="71997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Реакция ряда 2-метил-4-пиронов с ДМА-ДМФА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BA4F826-2F6F-4937-B59D-A655F6E49A2F}"/>
              </a:ext>
            </a:extLst>
          </p:cNvPr>
          <p:cNvSpPr txBox="1"/>
          <p:nvPr/>
        </p:nvSpPr>
        <p:spPr>
          <a:xfrm>
            <a:off x="9002847" y="12617482"/>
            <a:ext cx="495270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E00A473-D805-47A2-BCCE-3BFED892A8A7}"/>
              </a:ext>
            </a:extLst>
          </p:cNvPr>
          <p:cNvSpPr txBox="1"/>
          <p:nvPr/>
        </p:nvSpPr>
        <p:spPr>
          <a:xfrm>
            <a:off x="9211094" y="12620745"/>
            <a:ext cx="464978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5D473D-697D-401A-8FD1-CFC24F2F7B74}"/>
              </a:ext>
            </a:extLst>
          </p:cNvPr>
          <p:cNvSpPr txBox="1"/>
          <p:nvPr/>
        </p:nvSpPr>
        <p:spPr>
          <a:xfrm>
            <a:off x="10330165" y="12630256"/>
            <a:ext cx="495270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089FA8-B23C-452C-9FFF-D6AF79E75D90}"/>
              </a:ext>
            </a:extLst>
          </p:cNvPr>
          <p:cNvSpPr txBox="1"/>
          <p:nvPr/>
        </p:nvSpPr>
        <p:spPr>
          <a:xfrm>
            <a:off x="12099003" y="12576536"/>
            <a:ext cx="970491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H-pyran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0F4EE72-1B49-4CBC-A30E-0CE9A679C19C}"/>
              </a:ext>
            </a:extLst>
          </p:cNvPr>
          <p:cNvSpPr txBox="1"/>
          <p:nvPr/>
        </p:nvSpPr>
        <p:spPr>
          <a:xfrm>
            <a:off x="14217703" y="12617482"/>
            <a:ext cx="553327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C4FDAF6-556D-4308-8BBA-9718EB9C6C7C}"/>
              </a:ext>
            </a:extLst>
          </p:cNvPr>
          <p:cNvSpPr txBox="1"/>
          <p:nvPr/>
        </p:nvSpPr>
        <p:spPr>
          <a:xfrm>
            <a:off x="8970533" y="10674678"/>
            <a:ext cx="287258" cy="261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5C5867A-CF04-47A9-8F11-03F721EB230B}"/>
              </a:ext>
            </a:extLst>
          </p:cNvPr>
          <p:cNvSpPr txBox="1"/>
          <p:nvPr/>
        </p:nvSpPr>
        <p:spPr>
          <a:xfrm>
            <a:off x="14215122" y="10777563"/>
            <a:ext cx="279244" cy="261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5CBD6CF-3C4D-43FE-A9A1-36F5C123FD4A}"/>
              </a:ext>
            </a:extLst>
          </p:cNvPr>
          <p:cNvSpPr txBox="1"/>
          <p:nvPr/>
        </p:nvSpPr>
        <p:spPr>
          <a:xfrm>
            <a:off x="10543085" y="10710800"/>
            <a:ext cx="287258" cy="261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D5C5F7C-BCF3-4E58-A9B2-7AF80FA0A70E}"/>
              </a:ext>
            </a:extLst>
          </p:cNvPr>
          <p:cNvSpPr txBox="1"/>
          <p:nvPr/>
        </p:nvSpPr>
        <p:spPr>
          <a:xfrm>
            <a:off x="9299954" y="10746475"/>
            <a:ext cx="287258" cy="261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C01B5FF-D170-4BBF-A90D-FB0A3C040EA2}"/>
              </a:ext>
            </a:extLst>
          </p:cNvPr>
          <p:cNvSpPr txBox="1"/>
          <p:nvPr/>
        </p:nvSpPr>
        <p:spPr>
          <a:xfrm>
            <a:off x="12156859" y="10862570"/>
            <a:ext cx="772969" cy="261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H-pyran</a:t>
            </a:r>
            <a:endParaRPr lang="ru-RU" sz="110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6" name="Объект 85">
            <a:extLst>
              <a:ext uri="{FF2B5EF4-FFF2-40B4-BE49-F238E27FC236}">
                <a16:creationId xmlns:a16="http://schemas.microsoft.com/office/drawing/2014/main" id="{E282CBAB-F8C6-4B8E-888B-496AFDC75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214576"/>
              </p:ext>
            </p:extLst>
          </p:nvPr>
        </p:nvGraphicFramePr>
        <p:xfrm>
          <a:off x="9627837" y="8880615"/>
          <a:ext cx="34417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CS ChemDraw Drawing" r:id="rId8" imgW="2285468" imgH="974866" progId="ChemDraw.Document.6.0">
                  <p:embed/>
                </p:oleObj>
              </mc:Choice>
              <mc:Fallback>
                <p:oleObj name="CS ChemDraw Drawing" r:id="rId8" imgW="2285468" imgH="974866" progId="ChemDraw.Document.6.0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4F31AEAE-4430-4D79-AADD-5F5AA89E3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27837" y="8880615"/>
                        <a:ext cx="3441700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>
            <a:extLst>
              <a:ext uri="{FF2B5EF4-FFF2-40B4-BE49-F238E27FC236}">
                <a16:creationId xmlns:a16="http://schemas.microsoft.com/office/drawing/2014/main" id="{88579102-FDB9-487F-A611-5C2F68D28295}"/>
              </a:ext>
            </a:extLst>
          </p:cNvPr>
          <p:cNvSpPr txBox="1"/>
          <p:nvPr/>
        </p:nvSpPr>
        <p:spPr>
          <a:xfrm>
            <a:off x="12545304" y="9962274"/>
            <a:ext cx="1422184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9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=13,2 Hz</a:t>
            </a:r>
            <a:endParaRPr lang="ru-RU" sz="18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9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0D9B752-FC0C-48C5-86DA-EFB73BB05C36}"/>
              </a:ext>
            </a:extLst>
          </p:cNvPr>
          <p:cNvSpPr txBox="1"/>
          <p:nvPr/>
        </p:nvSpPr>
        <p:spPr>
          <a:xfrm>
            <a:off x="10671550" y="10234497"/>
            <a:ext cx="1422184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9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9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sz="18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=16,2 Hz</a:t>
            </a:r>
            <a:endParaRPr lang="ru-RU" sz="18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9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93C873-AE22-4A22-9BD9-6D3CBE6F724E}"/>
              </a:ext>
            </a:extLst>
          </p:cNvPr>
          <p:cNvSpPr txBox="1"/>
          <p:nvPr/>
        </p:nvSpPr>
        <p:spPr>
          <a:xfrm>
            <a:off x="8803721" y="13713242"/>
            <a:ext cx="76185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latin typeface="NewtonC" panose="020B7200000000000000" pitchFamily="34" charset="0"/>
                <a:ea typeface="Helvetica" panose="00000500000000000000" pitchFamily="50" charset="0"/>
              </a:rPr>
              <a:t>Рис. Фрагмент спектра </a:t>
            </a:r>
            <a:r>
              <a:rPr lang="ru-RU" i="1" baseline="30000" dirty="0">
                <a:latin typeface="NewtonC" panose="020B7200000000000000" pitchFamily="34" charset="0"/>
                <a:ea typeface="Helvetica" panose="00000500000000000000" pitchFamily="50" charset="0"/>
              </a:rPr>
              <a:t> 1</a:t>
            </a:r>
            <a:r>
              <a:rPr lang="en-US" i="1" dirty="0">
                <a:latin typeface="NewtonC" panose="020B7200000000000000" pitchFamily="34" charset="0"/>
                <a:ea typeface="Helvetica" panose="00000500000000000000" pitchFamily="50" charset="0"/>
              </a:rPr>
              <a:t>H</a:t>
            </a:r>
            <a:r>
              <a:rPr lang="ru-RU" i="1" dirty="0">
                <a:latin typeface="NewtonC" panose="020B7200000000000000" pitchFamily="34" charset="0"/>
                <a:ea typeface="Helvetica" panose="00000500000000000000" pitchFamily="50" charset="0"/>
              </a:rPr>
              <a:t>-ЯМР соединения </a:t>
            </a:r>
            <a:r>
              <a:rPr lang="en-US" i="1" dirty="0">
                <a:latin typeface="NewtonC" panose="020B7200000000000000" pitchFamily="34" charset="0"/>
                <a:ea typeface="Helvetica" panose="00000500000000000000" pitchFamily="50" charset="0"/>
              </a:rPr>
              <a:t>2c</a:t>
            </a:r>
            <a:r>
              <a:rPr lang="ru-RU" i="1" dirty="0">
                <a:latin typeface="NewtonC" panose="020B7200000000000000" pitchFamily="34" charset="0"/>
                <a:ea typeface="Helvetica" panose="00000500000000000000" pitchFamily="50" charset="0"/>
              </a:rPr>
              <a:t> </a:t>
            </a:r>
          </a:p>
        </p:txBody>
      </p:sp>
      <p:sp>
        <p:nvSpPr>
          <p:cNvPr id="94" name="Подзаголовок 2">
            <a:extLst>
              <a:ext uri="{FF2B5EF4-FFF2-40B4-BE49-F238E27FC236}">
                <a16:creationId xmlns:a16="http://schemas.microsoft.com/office/drawing/2014/main" id="{3672E790-64B4-4CC9-80E3-9822A8AD7D44}"/>
              </a:ext>
            </a:extLst>
          </p:cNvPr>
          <p:cNvSpPr txBox="1">
            <a:spLocks/>
          </p:cNvSpPr>
          <p:nvPr/>
        </p:nvSpPr>
        <p:spPr>
          <a:xfrm>
            <a:off x="1521642" y="14567752"/>
            <a:ext cx="12086569" cy="993834"/>
          </a:xfrm>
          <a:prstGeom prst="rect">
            <a:avLst/>
          </a:prstGeom>
        </p:spPr>
        <p:txBody>
          <a:bodyPr vert="horz" lIns="143994" tIns="71997" rIns="143994" bIns="71997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химических свойств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 2-енамино-6-стирил-4-пиронов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Михаэля и циклоприсоединения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143AABC-6604-4D07-A086-A8DB9CD4FFD7}"/>
              </a:ext>
            </a:extLst>
          </p:cNvPr>
          <p:cNvSpPr txBox="1"/>
          <p:nvPr/>
        </p:nvSpPr>
        <p:spPr>
          <a:xfrm>
            <a:off x="1607745" y="17153387"/>
            <a:ext cx="214624" cy="42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14" name="Объект 113">
            <a:extLst>
              <a:ext uri="{FF2B5EF4-FFF2-40B4-BE49-F238E27FC236}">
                <a16:creationId xmlns:a16="http://schemas.microsoft.com/office/drawing/2014/main" id="{FA16AB6C-2915-45F9-AFBC-EE330CF0AE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20268"/>
              </p:ext>
            </p:extLst>
          </p:nvPr>
        </p:nvGraphicFramePr>
        <p:xfrm>
          <a:off x="1293463" y="15688511"/>
          <a:ext cx="8523288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CS ChemDraw Drawing" r:id="rId10" imgW="5969118" imgH="2942189" progId="ChemDraw.Document.6.0">
                  <p:embed/>
                </p:oleObj>
              </mc:Choice>
              <mc:Fallback>
                <p:oleObj name="CS ChemDraw Drawing" r:id="rId10" imgW="5969118" imgH="2942189" progId="ChemDraw.Document.6.0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B645C014-CCEF-40B3-9867-87E8417368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3463" y="15688511"/>
                        <a:ext cx="8523288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Объект 114">
            <a:extLst>
              <a:ext uri="{FF2B5EF4-FFF2-40B4-BE49-F238E27FC236}">
                <a16:creationId xmlns:a16="http://schemas.microsoft.com/office/drawing/2014/main" id="{AA1A0FAE-DA2A-4B22-87BB-5763650DD5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029860"/>
              </p:ext>
            </p:extLst>
          </p:nvPr>
        </p:nvGraphicFramePr>
        <p:xfrm>
          <a:off x="6594126" y="17852273"/>
          <a:ext cx="7716837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CS ChemDraw Drawing" r:id="rId12" imgW="5737328" imgH="1327183" progId="ChemDraw.Document.6.0">
                  <p:embed/>
                </p:oleObj>
              </mc:Choice>
              <mc:Fallback>
                <p:oleObj name="CS ChemDraw Drawing" r:id="rId12" imgW="5737328" imgH="1327183" progId="ChemDraw.Document.6.0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1E806484-E64C-4CC8-B4E5-8B7F0DA315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94126" y="17852273"/>
                        <a:ext cx="7716837" cy="178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Взрыв: 14 точек 115">
            <a:extLst>
              <a:ext uri="{FF2B5EF4-FFF2-40B4-BE49-F238E27FC236}">
                <a16:creationId xmlns:a16="http://schemas.microsoft.com/office/drawing/2014/main" id="{35EBE027-C0D7-4876-8AC4-CDC190DF24D4}"/>
              </a:ext>
            </a:extLst>
          </p:cNvPr>
          <p:cNvSpPr/>
          <p:nvPr/>
        </p:nvSpPr>
        <p:spPr>
          <a:xfrm rot="885306">
            <a:off x="512742" y="11751062"/>
            <a:ext cx="4964912" cy="3223321"/>
          </a:xfrm>
          <a:prstGeom prst="irregularSeal2">
            <a:avLst/>
          </a:prstGeom>
          <a:solidFill>
            <a:schemeClr val="accent1">
              <a:lumMod val="40000"/>
              <a:lumOff val="6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блачко с текстом: прямоугольное 118">
            <a:extLst>
              <a:ext uri="{FF2B5EF4-FFF2-40B4-BE49-F238E27FC236}">
                <a16:creationId xmlns:a16="http://schemas.microsoft.com/office/drawing/2014/main" id="{22FD7AD6-E7E9-4449-84D3-A7AF5260F5BE}"/>
              </a:ext>
            </a:extLst>
          </p:cNvPr>
          <p:cNvSpPr/>
          <p:nvPr/>
        </p:nvSpPr>
        <p:spPr>
          <a:xfrm>
            <a:off x="716116" y="15291923"/>
            <a:ext cx="3345916" cy="1145718"/>
          </a:xfrm>
          <a:prstGeom prst="wedgeRectCallout">
            <a:avLst>
              <a:gd name="adj1" fmla="val 72856"/>
              <a:gd name="adj2" fmla="val 69233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E9096E45-E719-4764-B690-D1AA665EE154}"/>
              </a:ext>
            </a:extLst>
          </p:cNvPr>
          <p:cNvSpPr/>
          <p:nvPr/>
        </p:nvSpPr>
        <p:spPr>
          <a:xfrm>
            <a:off x="822685" y="15278998"/>
            <a:ext cx="3314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1,6-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сопряженного нуклеофильного присоединения, катализируемая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AcOH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Облачко с текстом: прямоугольное 122">
            <a:extLst>
              <a:ext uri="{FF2B5EF4-FFF2-40B4-BE49-F238E27FC236}">
                <a16:creationId xmlns:a16="http://schemas.microsoft.com/office/drawing/2014/main" id="{A6CF90AA-7407-4A86-842C-A64F01AB94F6}"/>
              </a:ext>
            </a:extLst>
          </p:cNvPr>
          <p:cNvSpPr/>
          <p:nvPr/>
        </p:nvSpPr>
        <p:spPr>
          <a:xfrm>
            <a:off x="1286415" y="18963330"/>
            <a:ext cx="2598958" cy="1028987"/>
          </a:xfrm>
          <a:prstGeom prst="wedgeRectCallout">
            <a:avLst>
              <a:gd name="adj1" fmla="val 83837"/>
              <a:gd name="adj2" fmla="val -74911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7C487ABF-9070-41B0-AD47-848DDCE66C45}"/>
              </a:ext>
            </a:extLst>
          </p:cNvPr>
          <p:cNvSpPr/>
          <p:nvPr/>
        </p:nvSpPr>
        <p:spPr>
          <a:xfrm>
            <a:off x="928579" y="19124374"/>
            <a:ext cx="3314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1,3-диполярного циклоприсоединения</a:t>
            </a:r>
          </a:p>
        </p:txBody>
      </p:sp>
      <p:sp>
        <p:nvSpPr>
          <p:cNvPr id="125" name="Подзаголовок 2">
            <a:extLst>
              <a:ext uri="{FF2B5EF4-FFF2-40B4-BE49-F238E27FC236}">
                <a16:creationId xmlns:a16="http://schemas.microsoft.com/office/drawing/2014/main" id="{59D895C6-7601-44C1-895C-F311D18A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62" y="20249026"/>
            <a:ext cx="14765505" cy="1065397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и состав полученных соединений подтверждены с помощью методов элементного анализа и спектроскопии ЯМР на ядрах </a:t>
            </a: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CD7E08C-0C57-4386-864A-76288637E339}"/>
              </a:ext>
            </a:extLst>
          </p:cNvPr>
          <p:cNvSpPr txBox="1"/>
          <p:nvPr/>
        </p:nvSpPr>
        <p:spPr>
          <a:xfrm>
            <a:off x="3346450" y="20808630"/>
            <a:ext cx="8426450" cy="42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выполнена при финансовой поддержке РНФ, проект № 18-13-00186.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FECA938-AC81-4620-BAF6-2C2FF14CB5FF}"/>
              </a:ext>
            </a:extLst>
          </p:cNvPr>
          <p:cNvSpPr/>
          <p:nvPr/>
        </p:nvSpPr>
        <p:spPr>
          <a:xfrm>
            <a:off x="2451209" y="13642476"/>
            <a:ext cx="2399839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NewtonC" panose="020B7200000000000000" pitchFamily="34" charset="0"/>
                <a:cs typeface="Times New Roman" panose="02020603050405020304" pitchFamily="18" charset="0"/>
              </a:rPr>
              <a:t>Соединения </a:t>
            </a:r>
            <a:r>
              <a:rPr lang="ru-RU" sz="1600" b="1" dirty="0">
                <a:latin typeface="NewtonC" panose="020B7200000000000000" pitchFamily="34" charset="0"/>
                <a:cs typeface="Times New Roman" panose="02020603050405020304" pitchFamily="18" charset="0"/>
              </a:rPr>
              <a:t>2</a:t>
            </a:r>
            <a:r>
              <a:rPr lang="en-US" sz="1600" b="1" dirty="0" err="1">
                <a:latin typeface="NewtonC" panose="020B7200000000000000" pitchFamily="34" charset="0"/>
                <a:cs typeface="Times New Roman" panose="02020603050405020304" pitchFamily="18" charset="0"/>
              </a:rPr>
              <a:t>c,d</a:t>
            </a:r>
            <a:r>
              <a:rPr lang="ru-RU" sz="1600" b="1" dirty="0">
                <a:latin typeface="NewtonC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NewtonC" panose="020B7200000000000000" pitchFamily="34" charset="0"/>
                <a:cs typeface="Times New Roman" panose="02020603050405020304" pitchFamily="18" charset="0"/>
              </a:rPr>
              <a:t>имеют двойную </a:t>
            </a:r>
            <a:br>
              <a:rPr lang="ru-RU" sz="1600" dirty="0">
                <a:latin typeface="NewtonC" panose="020B7200000000000000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NewtonC" panose="020B7200000000000000" pitchFamily="34" charset="0"/>
                <a:cs typeface="Times New Roman" panose="02020603050405020304" pitchFamily="18" charset="0"/>
              </a:rPr>
              <a:t>push-pull </a:t>
            </a:r>
            <a:r>
              <a:rPr lang="ru-RU" sz="1600" dirty="0">
                <a:latin typeface="NewtonC" panose="020B7200000000000000" pitchFamily="34" charset="0"/>
                <a:cs typeface="Times New Roman" panose="02020603050405020304" pitchFamily="18" charset="0"/>
              </a:rPr>
              <a:t>структуру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0D956BF-FED3-4699-A4D6-DB761CCA10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534483"/>
              </p:ext>
            </p:extLst>
          </p:nvPr>
        </p:nvGraphicFramePr>
        <p:xfrm>
          <a:off x="1593289" y="4384518"/>
          <a:ext cx="4556471" cy="143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CS ChemDraw Drawing" r:id="rId14" imgW="3774558" imgH="1187003" progId="ChemDraw.Document.6.0">
                  <p:embed/>
                </p:oleObj>
              </mc:Choice>
              <mc:Fallback>
                <p:oleObj name="CS ChemDraw Drawing" r:id="rId14" imgW="3774558" imgH="11870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93289" y="4384518"/>
                        <a:ext cx="4556471" cy="143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0043C509-E8AD-403D-AD0E-8D8E60704B18}"/>
              </a:ext>
            </a:extLst>
          </p:cNvPr>
          <p:cNvSpPr/>
          <p:nvPr/>
        </p:nvSpPr>
        <p:spPr>
          <a:xfrm>
            <a:off x="262518" y="4463441"/>
            <a:ext cx="15492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Флуорофоры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22E0D0F6-B840-4A48-829F-FD0B8841A278}"/>
              </a:ext>
            </a:extLst>
          </p:cNvPr>
          <p:cNvSpPr/>
          <p:nvPr/>
        </p:nvSpPr>
        <p:spPr>
          <a:xfrm>
            <a:off x="73440" y="5273620"/>
            <a:ext cx="1807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Молекулярные фотопереключатели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B81434DD-C9DF-4265-A736-045789337EAE}"/>
              </a:ext>
            </a:extLst>
          </p:cNvPr>
          <p:cNvSpPr/>
          <p:nvPr/>
        </p:nvSpPr>
        <p:spPr>
          <a:xfrm>
            <a:off x="2087312" y="5531420"/>
            <a:ext cx="1687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4-пироны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9635C292-03E5-4AD4-81F7-3EEAACEC252F}"/>
              </a:ext>
            </a:extLst>
          </p:cNvPr>
          <p:cNvSpPr/>
          <p:nvPr/>
        </p:nvSpPr>
        <p:spPr>
          <a:xfrm>
            <a:off x="3730949" y="5539749"/>
            <a:ext cx="21803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4-дицианометилен-4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пираны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B4496F79-84FC-4D43-8A3E-29A825F6AF2C}"/>
              </a:ext>
            </a:extLst>
          </p:cNvPr>
          <p:cNvSpPr/>
          <p:nvPr/>
        </p:nvSpPr>
        <p:spPr>
          <a:xfrm>
            <a:off x="5950470" y="5662859"/>
            <a:ext cx="15492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Хемосенсоры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B16E6AA9-E713-48D5-A3AF-15397F272193}"/>
              </a:ext>
            </a:extLst>
          </p:cNvPr>
          <p:cNvSpPr/>
          <p:nvPr/>
        </p:nvSpPr>
        <p:spPr>
          <a:xfrm>
            <a:off x="5973565" y="4086079"/>
            <a:ext cx="23053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Флуоресцентные красители для биовизуализации клеток живых организмов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B582C1EC-340F-4024-AEE8-827DB0F7B274}"/>
              </a:ext>
            </a:extLst>
          </p:cNvPr>
          <p:cNvSpPr/>
          <p:nvPr/>
        </p:nvSpPr>
        <p:spPr>
          <a:xfrm>
            <a:off x="5973565" y="4924694"/>
            <a:ext cx="2305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Красные допанты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излучающего слоя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OLED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Молния 14">
            <a:extLst>
              <a:ext uri="{FF2B5EF4-FFF2-40B4-BE49-F238E27FC236}">
                <a16:creationId xmlns:a16="http://schemas.microsoft.com/office/drawing/2014/main" id="{616AF8E3-B6AB-4A9C-B276-C9684C7828BF}"/>
              </a:ext>
            </a:extLst>
          </p:cNvPr>
          <p:cNvSpPr/>
          <p:nvPr/>
        </p:nvSpPr>
        <p:spPr>
          <a:xfrm rot="10387785" flipV="1">
            <a:off x="8050145" y="4911222"/>
            <a:ext cx="329244" cy="616102"/>
          </a:xfrm>
          <a:prstGeom prst="lightningBolt">
            <a:avLst/>
          </a:prstGeom>
          <a:solidFill>
            <a:srgbClr val="FF0000">
              <a:alpha val="76000"/>
            </a:srgb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913224-CEA2-46A0-A818-34D963726F42}"/>
              </a:ext>
            </a:extLst>
          </p:cNvPr>
          <p:cNvSpPr txBox="1"/>
          <p:nvPr/>
        </p:nvSpPr>
        <p:spPr>
          <a:xfrm>
            <a:off x="10198019" y="3645414"/>
            <a:ext cx="3063563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08908" algn="just">
              <a:lnSpc>
                <a:spcPct val="115000"/>
              </a:lnSpc>
              <a:spcAft>
                <a:spcPts val="1260"/>
              </a:spcAft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работы: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5C6DB78C-17F5-4ED6-AC8F-48767E5FBF2E}"/>
              </a:ext>
            </a:extLst>
          </p:cNvPr>
          <p:cNvSpPr/>
          <p:nvPr/>
        </p:nvSpPr>
        <p:spPr>
          <a:xfrm>
            <a:off x="8469189" y="3669726"/>
            <a:ext cx="6626003" cy="43161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85C2432-C085-4E70-9853-214D627761AB}"/>
              </a:ext>
            </a:extLst>
          </p:cNvPr>
          <p:cNvSpPr txBox="1"/>
          <p:nvPr/>
        </p:nvSpPr>
        <p:spPr>
          <a:xfrm>
            <a:off x="7913150" y="6017432"/>
            <a:ext cx="7359878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08908" algn="ctr">
              <a:lnSpc>
                <a:spcPct val="115000"/>
              </a:lnSpc>
              <a:spcAft>
                <a:spcPts val="1260"/>
              </a:spcAft>
            </a:pP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 литературных источников: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F22DD310-BBE9-43BB-B51C-BC3111093E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87569"/>
              </p:ext>
            </p:extLst>
          </p:nvPr>
        </p:nvGraphicFramePr>
        <p:xfrm>
          <a:off x="10036421" y="6694130"/>
          <a:ext cx="4086931" cy="123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CS ChemDraw Drawing" r:id="rId16" imgW="3246120" imgH="979664" progId="ChemDraw.Document.6.0">
                  <p:embed/>
                </p:oleObj>
              </mc:Choice>
              <mc:Fallback>
                <p:oleObj name="CS ChemDraw Drawing" r:id="rId16" imgW="3246120" imgH="9796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36421" y="6694130"/>
                        <a:ext cx="4086931" cy="123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Облачко с текстом: овальное 30">
            <a:extLst>
              <a:ext uri="{FF2B5EF4-FFF2-40B4-BE49-F238E27FC236}">
                <a16:creationId xmlns:a16="http://schemas.microsoft.com/office/drawing/2014/main" id="{30E17880-3133-4454-8F45-E01A7A7D5E28}"/>
              </a:ext>
            </a:extLst>
          </p:cNvPr>
          <p:cNvSpPr/>
          <p:nvPr/>
        </p:nvSpPr>
        <p:spPr>
          <a:xfrm>
            <a:off x="8557776" y="6629083"/>
            <a:ext cx="1425708" cy="707971"/>
          </a:xfrm>
          <a:prstGeom prst="wedgeEllipseCallout">
            <a:avLst>
              <a:gd name="adj1" fmla="val 69750"/>
              <a:gd name="adj2" fmla="val 30007"/>
            </a:avLst>
          </a:prstGeom>
          <a:noFill/>
          <a:ln w="28575">
            <a:solidFill>
              <a:srgbClr val="01FF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EC763007-2931-4C9D-A456-C09836D5A2BF}"/>
              </a:ext>
            </a:extLst>
          </p:cNvPr>
          <p:cNvSpPr/>
          <p:nvPr/>
        </p:nvSpPr>
        <p:spPr>
          <a:xfrm>
            <a:off x="8556918" y="6715805"/>
            <a:ext cx="1401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Известен лишь один пример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0156B796-F062-4838-AB12-D7DB4B140916}"/>
              </a:ext>
            </a:extLst>
          </p:cNvPr>
          <p:cNvSpPr/>
          <p:nvPr/>
        </p:nvSpPr>
        <p:spPr>
          <a:xfrm>
            <a:off x="767589" y="6502023"/>
            <a:ext cx="6580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задача – поиск новых синтетических путей по функциональной модификации и расширению цепи сопряжения для 4 -пиронов</a:t>
            </a:r>
          </a:p>
        </p:txBody>
      </p:sp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id="{04CED0A0-76FA-4B2B-B822-BDBFC399A6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626990"/>
              </p:ext>
            </p:extLst>
          </p:nvPr>
        </p:nvGraphicFramePr>
        <p:xfrm>
          <a:off x="10198019" y="4992149"/>
          <a:ext cx="3447619" cy="95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CS ChemDraw Drawing" r:id="rId18" imgW="2710771" imgH="751004" progId="ChemDraw.Document.6.0">
                  <p:embed/>
                </p:oleObj>
              </mc:Choice>
              <mc:Fallback>
                <p:oleObj name="CS ChemDraw Drawing" r:id="rId18" imgW="2710771" imgH="7510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198019" y="4992149"/>
                        <a:ext cx="3447619" cy="954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F8B3BDEC-3397-4046-94A0-A123524B0E92}"/>
              </a:ext>
            </a:extLst>
          </p:cNvPr>
          <p:cNvSpPr txBox="1"/>
          <p:nvPr/>
        </p:nvSpPr>
        <p:spPr>
          <a:xfrm>
            <a:off x="8508769" y="4181560"/>
            <a:ext cx="64420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1600" i="1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Исследовать реакцию различных 2-метил-4-пиронов с </a:t>
            </a:r>
            <a:r>
              <a:rPr lang="ru-RU" sz="1600" i="1" dirty="0" err="1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диметилацеталем</a:t>
            </a:r>
            <a:r>
              <a:rPr lang="ru-RU" sz="1600" i="1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диметилформамида (ДМА-ДМФА), как метода получения 2-(</a:t>
            </a:r>
            <a:r>
              <a:rPr lang="ru-RU" sz="1600" i="1" dirty="0" err="1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енамино</a:t>
            </a:r>
            <a:r>
              <a:rPr lang="ru-RU" sz="1600" i="1" dirty="0">
                <a:latin typeface="Times New Roman" panose="02020603050405020304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)-4-пиронов и изучить их химические свойства</a:t>
            </a:r>
            <a:endParaRPr lang="en-US" sz="1600" i="1" dirty="0">
              <a:latin typeface="Times New Roman" panose="02020603050405020304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" name="Объект 58">
            <a:extLst>
              <a:ext uri="{FF2B5EF4-FFF2-40B4-BE49-F238E27FC236}">
                <a16:creationId xmlns:a16="http://schemas.microsoft.com/office/drawing/2014/main" id="{61388114-E210-4853-893B-591201C23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470360"/>
              </p:ext>
            </p:extLst>
          </p:nvPr>
        </p:nvGraphicFramePr>
        <p:xfrm>
          <a:off x="2866184" y="7126829"/>
          <a:ext cx="2542260" cy="58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CS ChemDraw Drawing" r:id="rId20" imgW="2034008" imgH="468512" progId="ChemDraw.Document.6.0">
                  <p:embed/>
                </p:oleObj>
              </mc:Choice>
              <mc:Fallback>
                <p:oleObj name="CS ChemDraw Drawing" r:id="rId20" imgW="2034008" imgH="468512" progId="ChemDraw.Document.6.0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DB0C18FF-5862-4067-AE69-0B6A7AC06E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66184" y="7126829"/>
                        <a:ext cx="2542260" cy="586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123B92F4-641D-4825-A93A-FC13E521B230}"/>
              </a:ext>
            </a:extLst>
          </p:cNvPr>
          <p:cNvSpPr/>
          <p:nvPr/>
        </p:nvSpPr>
        <p:spPr>
          <a:xfrm>
            <a:off x="1907228" y="7652543"/>
            <a:ext cx="2542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ДМФА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C39A0A04-9A88-4D79-A406-3284C947EC17}"/>
              </a:ext>
            </a:extLst>
          </p:cNvPr>
          <p:cNvSpPr/>
          <p:nvPr/>
        </p:nvSpPr>
        <p:spPr>
          <a:xfrm>
            <a:off x="3589229" y="7689367"/>
            <a:ext cx="2542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ДМА-ДМФА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C061386E-213C-42B7-9A94-90B4D3D09A1C}"/>
              </a:ext>
            </a:extLst>
          </p:cNvPr>
          <p:cNvSpPr/>
          <p:nvPr/>
        </p:nvSpPr>
        <p:spPr>
          <a:xfrm>
            <a:off x="1171076" y="7249208"/>
            <a:ext cx="1807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Популярный</a:t>
            </a:r>
            <a:b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3B4A18CC-63CD-47F5-A18B-5BDD3C29FFF8}"/>
              </a:ext>
            </a:extLst>
          </p:cNvPr>
          <p:cNvSpPr/>
          <p:nvPr/>
        </p:nvSpPr>
        <p:spPr>
          <a:xfrm>
            <a:off x="5276796" y="7243749"/>
            <a:ext cx="1996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Енаминирующий реактив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53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261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NewtonC</vt:lpstr>
      <vt:lpstr>Times New Roman</vt:lpstr>
      <vt:lpstr>Тема Office</vt:lpstr>
      <vt:lpstr>CS ChemDraw Drawing</vt:lpstr>
      <vt:lpstr>ВЗАИМОДЕЙСТВИЕ 2-МЕТИЛ-4-ПИРОНОВ С ДМА-ДМФА КАК МЕТОД ПОЛУЧЕНИЯ СОПРЯЖЕННЫХ ПИРАНОВЫХ СТРУКТУР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Мельников</dc:creator>
  <cp:lastModifiedBy>Олег Мельников</cp:lastModifiedBy>
  <cp:revision>68</cp:revision>
  <dcterms:created xsi:type="dcterms:W3CDTF">2021-10-28T12:31:02Z</dcterms:created>
  <dcterms:modified xsi:type="dcterms:W3CDTF">2021-10-30T18:07:29Z</dcterms:modified>
</cp:coreProperties>
</file>