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21383625" cy="3027521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802"/>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41" autoAdjust="0"/>
    <p:restoredTop sz="94660"/>
  </p:normalViewPr>
  <p:slideViewPr>
    <p:cSldViewPr snapToGrid="0">
      <p:cViewPr>
        <p:scale>
          <a:sx n="66" d="100"/>
          <a:sy n="66" d="100"/>
        </p:scale>
        <p:origin x="1020" y="-7434"/>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7F011A95-2DF3-42A4-B0D1-AF9426E0535B}" type="datetimeFigureOut">
              <a:rPr lang="ru-RU" smtClean="0"/>
              <a:t>20.09.2021</a:t>
            </a:fld>
            <a:endParaRPr lang="ru-RU"/>
          </a:p>
        </p:txBody>
      </p:sp>
      <p:sp>
        <p:nvSpPr>
          <p:cNvPr id="4" name="Образ слайда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DF07DB0-E732-4386-A8E2-FB358FA63763}" type="slidenum">
              <a:rPr lang="ru-RU" smtClean="0"/>
              <a:t>‹#›</a:t>
            </a:fld>
            <a:endParaRPr lang="ru-RU"/>
          </a:p>
        </p:txBody>
      </p:sp>
    </p:spTree>
    <p:extLst>
      <p:ext uri="{BB962C8B-B14F-4D97-AF65-F5344CB8AC3E}">
        <p14:creationId xmlns:p14="http://schemas.microsoft.com/office/powerpoint/2010/main" val="3927000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ru-RU"/>
              <a:t>Образец заголовка</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B7C4B10-9F60-4E33-8EEC-31A1DFF84C2B}"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42594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7C4B10-9F60-4E33-8EEC-31A1DFF84C2B}"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388120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7C4B10-9F60-4E33-8EEC-31A1DFF84C2B}"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360613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7C4B10-9F60-4E33-8EEC-31A1DFF84C2B}"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70117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ru-RU"/>
              <a:t>Образец заголовка</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7C4B10-9F60-4E33-8EEC-31A1DFF84C2B}"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265789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7C4B10-9F60-4E33-8EEC-31A1DFF84C2B}"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304914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ru-RU"/>
              <a:t>Образец текста</a:t>
            </a:r>
          </a:p>
        </p:txBody>
      </p:sp>
      <p:sp>
        <p:nvSpPr>
          <p:cNvPr id="4" name="Content Placeholder 3"/>
          <p:cNvSpPr>
            <a:spLocks noGrp="1"/>
          </p:cNvSpPr>
          <p:nvPr>
            <p:ph sz="half" idx="2"/>
          </p:nvPr>
        </p:nvSpPr>
        <p:spPr>
          <a:xfrm>
            <a:off x="1472912" y="11058863"/>
            <a:ext cx="9046274" cy="1626592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ru-RU"/>
              <a:t>Образец текста</a:t>
            </a:r>
          </a:p>
        </p:txBody>
      </p:sp>
      <p:sp>
        <p:nvSpPr>
          <p:cNvPr id="6" name="Content Placeholder 5"/>
          <p:cNvSpPr>
            <a:spLocks noGrp="1"/>
          </p:cNvSpPr>
          <p:nvPr>
            <p:ph sz="quarter" idx="4"/>
          </p:nvPr>
        </p:nvSpPr>
        <p:spPr>
          <a:xfrm>
            <a:off x="10825461" y="11058863"/>
            <a:ext cx="9090826" cy="1626592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7C4B10-9F60-4E33-8EEC-31A1DFF84C2B}" type="datetimeFigureOut">
              <a:rPr lang="ru-RU" smtClean="0"/>
              <a:t>20.09.2021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83440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7C4B10-9F60-4E33-8EEC-31A1DFF84C2B}" type="datetimeFigureOut">
              <a:rPr lang="ru-RU" smtClean="0"/>
              <a:t>20.09.2021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164389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C4B10-9F60-4E33-8EEC-31A1DFF84C2B}" type="datetimeFigureOut">
              <a:rPr lang="ru-RU" smtClean="0"/>
              <a:t>20.09.2021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228364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ru-RU"/>
              <a:t>Образец заголовка</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ru-RU"/>
              <a:t>Образец текста</a:t>
            </a:r>
          </a:p>
        </p:txBody>
      </p:sp>
      <p:sp>
        <p:nvSpPr>
          <p:cNvPr id="5" name="Date Placeholder 4"/>
          <p:cNvSpPr>
            <a:spLocks noGrp="1"/>
          </p:cNvSpPr>
          <p:nvPr>
            <p:ph type="dt" sz="half" idx="10"/>
          </p:nvPr>
        </p:nvSpPr>
        <p:spPr/>
        <p:txBody>
          <a:bodyPr/>
          <a:lstStyle/>
          <a:p>
            <a:fld id="{DB7C4B10-9F60-4E33-8EEC-31A1DFF84C2B}"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397186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ru-RU"/>
              <a:t>Образец заголовка</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ru-RU"/>
              <a:t>Вставка рисунка</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ru-RU"/>
              <a:t>Образец текста</a:t>
            </a:r>
          </a:p>
        </p:txBody>
      </p:sp>
      <p:sp>
        <p:nvSpPr>
          <p:cNvPr id="5" name="Date Placeholder 4"/>
          <p:cNvSpPr>
            <a:spLocks noGrp="1"/>
          </p:cNvSpPr>
          <p:nvPr>
            <p:ph type="dt" sz="half" idx="10"/>
          </p:nvPr>
        </p:nvSpPr>
        <p:spPr/>
        <p:txBody>
          <a:bodyPr/>
          <a:lstStyle/>
          <a:p>
            <a:fld id="{DB7C4B10-9F60-4E33-8EEC-31A1DFF84C2B}"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5660EB4-4280-4027-B3C1-9DC5BF4B3692}" type="slidenum">
              <a:rPr lang="ru-RU" smtClean="0"/>
              <a:t>‹#›</a:t>
            </a:fld>
            <a:endParaRPr lang="ru-RU"/>
          </a:p>
        </p:txBody>
      </p:sp>
    </p:spTree>
    <p:extLst>
      <p:ext uri="{BB962C8B-B14F-4D97-AF65-F5344CB8AC3E}">
        <p14:creationId xmlns:p14="http://schemas.microsoft.com/office/powerpoint/2010/main" val="360978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DB7C4B10-9F60-4E33-8EEC-31A1DFF84C2B}" type="datetimeFigureOut">
              <a:rPr lang="ru-RU" smtClean="0"/>
              <a:t>20.09.2021</a:t>
            </a:fld>
            <a:endParaRPr lang="ru-RU"/>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85660EB4-4280-4027-B3C1-9DC5BF4B3692}" type="slidenum">
              <a:rPr lang="ru-RU" smtClean="0"/>
              <a:t>‹#›</a:t>
            </a:fld>
            <a:endParaRPr lang="ru-RU"/>
          </a:p>
        </p:txBody>
      </p:sp>
    </p:spTree>
    <p:extLst>
      <p:ext uri="{BB962C8B-B14F-4D97-AF65-F5344CB8AC3E}">
        <p14:creationId xmlns:p14="http://schemas.microsoft.com/office/powerpoint/2010/main" val="307805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38942" y="2648986"/>
            <a:ext cx="14513972" cy="3170099"/>
          </a:xfrm>
          <a:prstGeom prst="rect">
            <a:avLst/>
          </a:prstGeom>
          <a:ln w="57150">
            <a:noFill/>
          </a:ln>
        </p:spPr>
        <p:txBody>
          <a:bodyPr wrap="square">
            <a:spAutoFit/>
          </a:bodyPr>
          <a:lstStyle/>
          <a:p>
            <a:pPr algn="ctr"/>
            <a:r>
              <a:rPr lang="en-US" sz="5000" b="1" dirty="0">
                <a:ea typeface="Calibri" panose="020F0502020204030204" pitchFamily="34" charset="0"/>
                <a:cs typeface="Times New Roman" panose="02020603050405020304" pitchFamily="18" charset="0"/>
              </a:rPr>
              <a:t>V International Conference</a:t>
            </a:r>
          </a:p>
          <a:p>
            <a:pPr algn="ctr"/>
            <a:r>
              <a:rPr lang="en-US" sz="5000" b="1" dirty="0">
                <a:ea typeface="Calibri" panose="020F0502020204030204" pitchFamily="34" charset="0"/>
                <a:cs typeface="Times New Roman" panose="02020603050405020304" pitchFamily="18" charset="0"/>
              </a:rPr>
              <a:t>Modern Synthetic Methodologies For Creating Drugs And Functional Materials </a:t>
            </a:r>
          </a:p>
          <a:p>
            <a:pPr algn="ctr"/>
            <a:r>
              <a:rPr lang="ru-RU" sz="5000" dirty="0">
                <a:ea typeface="Calibri" panose="020F0502020204030204" pitchFamily="34" charset="0"/>
                <a:cs typeface="Times New Roman" panose="02020603050405020304" pitchFamily="18" charset="0"/>
              </a:rPr>
              <a:t>(</a:t>
            </a:r>
            <a:r>
              <a:rPr lang="en-US" sz="5000" dirty="0">
                <a:ea typeface="Calibri" panose="020F0502020204030204" pitchFamily="34" charset="0"/>
                <a:cs typeface="Times New Roman" panose="02020603050405020304" pitchFamily="18" charset="0"/>
              </a:rPr>
              <a:t>MOSM </a:t>
            </a:r>
            <a:r>
              <a:rPr lang="ru-RU" sz="5000" dirty="0">
                <a:ea typeface="Calibri" panose="020F0502020204030204" pitchFamily="34" charset="0"/>
                <a:cs typeface="Times New Roman" panose="02020603050405020304" pitchFamily="18" charset="0"/>
              </a:rPr>
              <a:t>20</a:t>
            </a:r>
            <a:r>
              <a:rPr lang="en-US" sz="5000" dirty="0">
                <a:ea typeface="Calibri" panose="020F0502020204030204" pitchFamily="34" charset="0"/>
                <a:cs typeface="Times New Roman" panose="02020603050405020304" pitchFamily="18" charset="0"/>
              </a:rPr>
              <a:t>21</a:t>
            </a:r>
            <a:r>
              <a:rPr lang="ru-RU" sz="5000" dirty="0">
                <a:ea typeface="Calibri" panose="020F0502020204030204" pitchFamily="34" charset="0"/>
                <a:cs typeface="Times New Roman" panose="02020603050405020304" pitchFamily="18" charset="0"/>
              </a:rPr>
              <a:t>)</a:t>
            </a:r>
          </a:p>
        </p:txBody>
      </p:sp>
      <p:sp>
        <p:nvSpPr>
          <p:cNvPr id="15" name="Прямоугольник 14"/>
          <p:cNvSpPr/>
          <p:nvPr/>
        </p:nvSpPr>
        <p:spPr>
          <a:xfrm>
            <a:off x="638942" y="8100690"/>
            <a:ext cx="20109560" cy="7017306"/>
          </a:xfrm>
          <a:prstGeom prst="rect">
            <a:avLst/>
          </a:prstGeom>
        </p:spPr>
        <p:txBody>
          <a:bodyPr wrap="square">
            <a:spAutoFit/>
          </a:bodyPr>
          <a:lstStyle/>
          <a:p>
            <a:pPr indent="457200" algn="ctr"/>
            <a:r>
              <a:rPr lang="en-US" sz="3000" dirty="0">
                <a:ea typeface="Calibri" panose="020F0502020204030204" pitchFamily="34" charset="0"/>
                <a:cs typeface="Arial" panose="020B0604020202020204" pitchFamily="34" charset="0"/>
              </a:rPr>
              <a:t>Dear colleagues!</a:t>
            </a:r>
          </a:p>
          <a:p>
            <a:pPr indent="457200" algn="ctr"/>
            <a:r>
              <a:rPr lang="en-US" sz="3000" dirty="0">
                <a:ea typeface="Calibri" panose="020F0502020204030204" pitchFamily="34" charset="0"/>
                <a:cs typeface="Arial" panose="020B0604020202020204" pitchFamily="34" charset="0"/>
              </a:rPr>
              <a:t>We invite you and your colleagues to take part in the anniversary V International conference "Modern Synthetic Methodologies For Creating Drugs And Functional Materials" (MOSM 2021), which will be held from November 8 to 12, 2021. The conference events will be held at the Ural Federal University named after the first President of Russia B.N. Yeltsin at the site of the Innovation Center for Chemical and Pharmaceutical Technologies (Yekaterinburg, Mira St., 21) and at the Perm State National Research University (Perm, </a:t>
            </a:r>
            <a:r>
              <a:rPr lang="en-US" sz="3000" dirty="0" err="1">
                <a:ea typeface="Calibri" panose="020F0502020204030204" pitchFamily="34" charset="0"/>
                <a:cs typeface="Arial" panose="020B0604020202020204" pitchFamily="34" charset="0"/>
              </a:rPr>
              <a:t>Bukireva</a:t>
            </a:r>
            <a:r>
              <a:rPr lang="en-US" sz="3000" dirty="0">
                <a:ea typeface="Calibri" panose="020F0502020204030204" pitchFamily="34" charset="0"/>
                <a:cs typeface="Arial" panose="020B0604020202020204" pitchFamily="34" charset="0"/>
              </a:rPr>
              <a:t> St., 15).</a:t>
            </a:r>
          </a:p>
          <a:p>
            <a:pPr indent="457200" algn="ctr"/>
            <a:endParaRPr lang="en-US" sz="3000" dirty="0">
              <a:ea typeface="Calibri" panose="020F0502020204030204" pitchFamily="34" charset="0"/>
              <a:cs typeface="Arial" panose="020B0604020202020204" pitchFamily="34" charset="0"/>
            </a:endParaRPr>
          </a:p>
          <a:p>
            <a:pPr indent="457200" algn="ctr"/>
            <a:r>
              <a:rPr lang="en-US" sz="3000" b="1" dirty="0">
                <a:ea typeface="Calibri" panose="020F0502020204030204" pitchFamily="34" charset="0"/>
                <a:cs typeface="Arial" panose="020B0604020202020204" pitchFamily="34" charset="0"/>
              </a:rPr>
              <a:t>Deadline for registration and submission of abstracts on October 15, 2021.</a:t>
            </a:r>
          </a:p>
          <a:p>
            <a:pPr indent="457200" algn="just"/>
            <a:r>
              <a:rPr lang="en-US" sz="3000" dirty="0">
                <a:ea typeface="Calibri" panose="020F0502020204030204" pitchFamily="34" charset="0"/>
                <a:cs typeface="Arial" panose="020B0604020202020204" pitchFamily="34" charset="0"/>
              </a:rPr>
              <a:t>You are given the opportunity to publish your reports in the form of articles in English </a:t>
            </a:r>
            <a:r>
              <a:rPr lang="en-US" sz="3000" dirty="0"/>
              <a:t>in thematic issues of the journals:</a:t>
            </a:r>
          </a:p>
          <a:p>
            <a:pPr indent="457200" algn="just"/>
            <a:r>
              <a:rPr lang="en-US" sz="3000" b="1" i="1" dirty="0" err="1"/>
              <a:t>Chimica</a:t>
            </a:r>
            <a:r>
              <a:rPr lang="en-US" sz="3000" b="1" i="1" dirty="0"/>
              <a:t> Techno Acta</a:t>
            </a:r>
            <a:r>
              <a:rPr lang="ru-RU" sz="3000" b="1" i="1" dirty="0"/>
              <a:t> </a:t>
            </a:r>
            <a:r>
              <a:rPr lang="en-US" sz="3000" b="1" i="1" dirty="0"/>
              <a:t>(CTA)</a:t>
            </a:r>
            <a:r>
              <a:rPr lang="ru-RU" sz="3000" b="1" i="1" dirty="0"/>
              <a:t> </a:t>
            </a:r>
            <a:r>
              <a:rPr lang="ru-RU" sz="3000" dirty="0"/>
              <a:t>(</a:t>
            </a:r>
            <a:r>
              <a:rPr lang="en-US" sz="3000" dirty="0"/>
              <a:t>Scopus</a:t>
            </a:r>
            <a:r>
              <a:rPr lang="ru-RU" sz="3000" dirty="0"/>
              <a:t>), </a:t>
            </a:r>
          </a:p>
          <a:p>
            <a:pPr marL="0" marR="0" lvl="0" indent="457200" algn="just" defTabSz="457200" rtl="0" eaLnBrk="1" fontAlgn="auto" latinLnBrk="0" hangingPunct="1">
              <a:lnSpc>
                <a:spcPct val="100000"/>
              </a:lnSpc>
              <a:spcBef>
                <a:spcPts val="0"/>
              </a:spcBef>
              <a:spcAft>
                <a:spcPts val="0"/>
              </a:spcAft>
              <a:buClrTx/>
              <a:buSzTx/>
              <a:buFontTx/>
              <a:buNone/>
              <a:tabLst/>
              <a:defRPr/>
            </a:pPr>
            <a:r>
              <a:rPr lang="en-US" sz="3000" b="1" i="1" dirty="0"/>
              <a:t>Applied Magnetic Resonance </a:t>
            </a:r>
            <a:r>
              <a:rPr lang="en-US" sz="3000" dirty="0"/>
              <a:t>(Scopus/</a:t>
            </a:r>
            <a:r>
              <a:rPr lang="en-US" sz="3000" dirty="0" err="1"/>
              <a:t>WoS</a:t>
            </a:r>
            <a:r>
              <a:rPr lang="en-US" sz="3000" dirty="0"/>
              <a:t>) (Special issue: Magnetic resonance in molecular biology, biophysics and biochemistry</a:t>
            </a:r>
            <a:r>
              <a:rPr lang="ru-RU" sz="3000" dirty="0"/>
              <a:t>),</a:t>
            </a:r>
            <a:r>
              <a:rPr lang="en-US" sz="3000" dirty="0"/>
              <a:t> as well as in Russian or in English thematic issues  of the journals:</a:t>
            </a:r>
            <a:endParaRPr lang="ru-RU" sz="3000" dirty="0"/>
          </a:p>
          <a:p>
            <a:pPr lvl="0" indent="457200" algn="just">
              <a:defRPr/>
            </a:pPr>
            <a:r>
              <a:rPr lang="en-US" sz="3000" b="1" i="1" dirty="0"/>
              <a:t>Chemistry of Heterocyclic Compounds </a:t>
            </a:r>
            <a:r>
              <a:rPr lang="en-US" sz="3000" dirty="0"/>
              <a:t>(Scopus/</a:t>
            </a:r>
            <a:r>
              <a:rPr lang="en-US" sz="3000" dirty="0" err="1"/>
              <a:t>WoS</a:t>
            </a:r>
            <a:r>
              <a:rPr lang="en-US" sz="3000" dirty="0"/>
              <a:t>)</a:t>
            </a:r>
            <a:r>
              <a:rPr lang="ru-RU" sz="3000" dirty="0"/>
              <a:t>, </a:t>
            </a:r>
            <a:r>
              <a:rPr lang="en-US" sz="3000" b="1" i="1" dirty="0"/>
              <a:t>Russian Journal of Organic Chemistry </a:t>
            </a:r>
            <a:r>
              <a:rPr lang="en-US" sz="3000" dirty="0"/>
              <a:t>(Scopus/</a:t>
            </a:r>
            <a:r>
              <a:rPr lang="en-US" sz="3000" dirty="0" err="1"/>
              <a:t>WoS</a:t>
            </a:r>
            <a:r>
              <a:rPr lang="en-US" sz="3000" dirty="0"/>
              <a:t>)</a:t>
            </a:r>
            <a:r>
              <a:rPr lang="ru-RU" sz="3000" dirty="0"/>
              <a:t>, </a:t>
            </a:r>
            <a:r>
              <a:rPr lang="en-US" sz="3000" b="1" i="1" dirty="0"/>
              <a:t>Russian Chemical Bulletin</a:t>
            </a:r>
            <a:r>
              <a:rPr lang="en-US" sz="3000" dirty="0"/>
              <a:t> (Scopus/</a:t>
            </a:r>
            <a:r>
              <a:rPr lang="en-US" sz="3000" dirty="0" err="1"/>
              <a:t>WoS</a:t>
            </a:r>
            <a:r>
              <a:rPr lang="en-US" sz="3000" dirty="0"/>
              <a:t>)</a:t>
            </a:r>
            <a:r>
              <a:rPr lang="ru-RU" sz="3000" dirty="0"/>
              <a:t>, </a:t>
            </a:r>
            <a:r>
              <a:rPr lang="en-US" sz="3000" b="1" i="1" dirty="0"/>
              <a:t>Proceeding of the Perm University </a:t>
            </a:r>
            <a:r>
              <a:rPr lang="ru-RU" sz="3000" dirty="0"/>
              <a:t>(</a:t>
            </a:r>
            <a:r>
              <a:rPr lang="en-US" sz="3000" dirty="0"/>
              <a:t>RINZ</a:t>
            </a:r>
            <a:r>
              <a:rPr lang="ru-RU" sz="3000" dirty="0"/>
              <a:t>), </a:t>
            </a:r>
            <a:r>
              <a:rPr lang="en-US" sz="3000" b="1" i="1" dirty="0"/>
              <a:t>Bulletin of the SUSU</a:t>
            </a:r>
            <a:r>
              <a:rPr lang="ru-RU" sz="3000" b="1" i="1" dirty="0"/>
              <a:t> </a:t>
            </a:r>
            <a:r>
              <a:rPr lang="en-US" sz="3000" dirty="0"/>
              <a:t>(Issue: Food and Biotechnologies</a:t>
            </a:r>
            <a:r>
              <a:rPr lang="ru-RU" sz="3000" dirty="0"/>
              <a:t>) (</a:t>
            </a:r>
            <a:r>
              <a:rPr lang="en-US" sz="3000" dirty="0"/>
              <a:t>VAK</a:t>
            </a:r>
            <a:r>
              <a:rPr lang="ru-RU" sz="3000" dirty="0"/>
              <a:t>). </a:t>
            </a:r>
            <a:endParaRPr lang="en-US" sz="3000" dirty="0"/>
          </a:p>
          <a:p>
            <a:pPr lvl="0" indent="457200" algn="just">
              <a:defRPr/>
            </a:pPr>
            <a:r>
              <a:rPr lang="en-US" sz="3000" dirty="0"/>
              <a:t>It also remains possible to publish reports in the journal </a:t>
            </a:r>
            <a:r>
              <a:rPr lang="en-US" sz="3000" b="1" i="1" dirty="0"/>
              <a:t>AIP Conference Proceedings </a:t>
            </a:r>
            <a:r>
              <a:rPr lang="en-US" sz="3000" dirty="0"/>
              <a:t>(Scopus)</a:t>
            </a:r>
            <a:r>
              <a:rPr lang="ru-RU" sz="3000" dirty="0"/>
              <a:t>.</a:t>
            </a:r>
            <a:r>
              <a:rPr lang="en-US" sz="3000" dirty="0"/>
              <a:t> </a:t>
            </a:r>
          </a:p>
        </p:txBody>
      </p:sp>
      <p:graphicFrame>
        <p:nvGraphicFramePr>
          <p:cNvPr id="10" name="Таблица 9"/>
          <p:cNvGraphicFramePr>
            <a:graphicFrameLocks noGrp="1"/>
          </p:cNvGraphicFramePr>
          <p:nvPr>
            <p:extLst>
              <p:ext uri="{D42A27DB-BD31-4B8C-83A1-F6EECF244321}">
                <p14:modId xmlns:p14="http://schemas.microsoft.com/office/powerpoint/2010/main" val="1460375191"/>
              </p:ext>
            </p:extLst>
          </p:nvPr>
        </p:nvGraphicFramePr>
        <p:xfrm>
          <a:off x="811814" y="16459617"/>
          <a:ext cx="19763816" cy="12778423"/>
        </p:xfrm>
        <a:graphic>
          <a:graphicData uri="http://schemas.openxmlformats.org/drawingml/2006/table">
            <a:tbl>
              <a:tblPr/>
              <a:tblGrid>
                <a:gridCol w="9881908">
                  <a:extLst>
                    <a:ext uri="{9D8B030D-6E8A-4147-A177-3AD203B41FA5}">
                      <a16:colId xmlns:a16="http://schemas.microsoft.com/office/drawing/2014/main" val="819912932"/>
                    </a:ext>
                  </a:extLst>
                </a:gridCol>
                <a:gridCol w="9881908">
                  <a:extLst>
                    <a:ext uri="{9D8B030D-6E8A-4147-A177-3AD203B41FA5}">
                      <a16:colId xmlns:a16="http://schemas.microsoft.com/office/drawing/2014/main" val="3761968702"/>
                    </a:ext>
                  </a:extLst>
                </a:gridCol>
              </a:tblGrid>
              <a:tr h="12416472">
                <a:tc>
                  <a:txBody>
                    <a:bodyPr/>
                    <a:lstStyle/>
                    <a:p>
                      <a:pPr algn="ctr"/>
                      <a:r>
                        <a:rPr lang="en-US" sz="2800" b="1" kern="1200" dirty="0">
                          <a:solidFill>
                            <a:srgbClr val="088802"/>
                          </a:solidFill>
                          <a:latin typeface="+mn-lt"/>
                          <a:ea typeface="Calibri" panose="020F0502020204030204" pitchFamily="34" charset="0"/>
                          <a:cs typeface="Times New Roman" panose="02020603050405020304" pitchFamily="18" charset="0"/>
                        </a:rPr>
                        <a:t>The conference program includes plenary lectures, oral and poster presentations, as well as discussions in the framework of round tables and symposia on topics</a:t>
                      </a:r>
                      <a:r>
                        <a:rPr lang="ru-RU" sz="2800" b="1" kern="1200" dirty="0">
                          <a:solidFill>
                            <a:srgbClr val="088802"/>
                          </a:solidFill>
                          <a:latin typeface="+mn-lt"/>
                          <a:ea typeface="Calibri" panose="020F0502020204030204" pitchFamily="34" charset="0"/>
                          <a:cs typeface="Times New Roman" panose="02020603050405020304" pitchFamily="18" charset="0"/>
                        </a:rPr>
                        <a:t>:  </a:t>
                      </a:r>
                      <a:endParaRPr lang="en-US" sz="2800" b="1" kern="1200" dirty="0">
                        <a:solidFill>
                          <a:srgbClr val="088802"/>
                        </a:solidFill>
                        <a:latin typeface="+mn-lt"/>
                        <a:ea typeface="Calibri" panose="020F0502020204030204" pitchFamily="34" charset="0"/>
                        <a:cs typeface="Times New Roman" panose="02020603050405020304" pitchFamily="18" charset="0"/>
                      </a:endParaRPr>
                    </a:p>
                    <a:p>
                      <a:pPr algn="ctr"/>
                      <a:endParaRPr lang="ru-RU" sz="2800" b="1" kern="1200" dirty="0">
                        <a:solidFill>
                          <a:srgbClr val="088802"/>
                        </a:solidFill>
                        <a:latin typeface="+mn-lt"/>
                        <a:ea typeface="Calibri" panose="020F0502020204030204" pitchFamily="34" charset="0"/>
                        <a:cs typeface="Times New Roman" panose="02020603050405020304" pitchFamily="18" charset="0"/>
                      </a:endParaRP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Reactions of direct -C-C- and -C-X- </a:t>
                      </a:r>
                      <a:r>
                        <a:rPr lang="en-US" sz="2600" kern="1200" dirty="0" err="1">
                          <a:solidFill>
                            <a:schemeClr val="tx1"/>
                          </a:solidFill>
                          <a:effectLst/>
                          <a:latin typeface="+mn-lt"/>
                          <a:cs typeface="Arial" panose="020B0604020202020204" pitchFamily="34" charset="0"/>
                        </a:rPr>
                        <a:t>couling</a:t>
                      </a:r>
                      <a:r>
                        <a:rPr lang="en-US" sz="2600" kern="1200" dirty="0">
                          <a:solidFill>
                            <a:schemeClr val="tx1"/>
                          </a:solidFill>
                          <a:effectLst/>
                          <a:latin typeface="+mn-lt"/>
                          <a:cs typeface="Arial" panose="020B0604020202020204" pitchFamily="34" charset="0"/>
                        </a:rPr>
                        <a:t> for the synthesis of building blocks, ligands and bioactive molecules;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Photoactive materials, dyes and </a:t>
                      </a:r>
                      <a:r>
                        <a:rPr lang="en-US" sz="2600" kern="1200" dirty="0" err="1">
                          <a:solidFill>
                            <a:schemeClr val="tx1"/>
                          </a:solidFill>
                          <a:effectLst/>
                          <a:latin typeface="+mn-lt"/>
                          <a:cs typeface="Arial" panose="020B0604020202020204" pitchFamily="34" charset="0"/>
                        </a:rPr>
                        <a:t>chemosensors</a:t>
                      </a:r>
                      <a:r>
                        <a:rPr lang="en-US" sz="2600" kern="1200" dirty="0">
                          <a:solidFill>
                            <a:schemeClr val="tx1"/>
                          </a:solidFill>
                          <a:effectLst/>
                          <a:latin typeface="+mn-lt"/>
                          <a:cs typeface="Arial" panose="020B0604020202020204" pitchFamily="34" charset="0"/>
                        </a:rPr>
                        <a:t>: synthesis, properties and applications;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New synthetic methods, including the methods of PASE- and "green chemistry", including for the needs of medical and pharmaceutical chemistry;</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(Bio) </a:t>
                      </a:r>
                      <a:r>
                        <a:rPr lang="en-US" sz="2600" kern="1200" dirty="0" err="1">
                          <a:solidFill>
                            <a:schemeClr val="tx1"/>
                          </a:solidFill>
                          <a:effectLst/>
                          <a:latin typeface="+mn-lt"/>
                          <a:cs typeface="Arial" panose="020B0604020202020204" pitchFamily="34" charset="0"/>
                        </a:rPr>
                        <a:t>chemoinformatics</a:t>
                      </a:r>
                      <a:r>
                        <a:rPr lang="en-US" sz="2600" kern="1200" dirty="0">
                          <a:solidFill>
                            <a:schemeClr val="tx1"/>
                          </a:solidFill>
                          <a:effectLst/>
                          <a:latin typeface="+mn-lt"/>
                          <a:cs typeface="Arial" panose="020B0604020202020204" pitchFamily="34" charset="0"/>
                        </a:rPr>
                        <a:t>. Mathematical modeling of chemical and biological processes;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Environmental chemistry, including </a:t>
                      </a:r>
                      <a:r>
                        <a:rPr lang="en-US" sz="2600" kern="1200" dirty="0" err="1">
                          <a:solidFill>
                            <a:schemeClr val="tx1"/>
                          </a:solidFill>
                          <a:effectLst/>
                          <a:latin typeface="+mn-lt"/>
                          <a:cs typeface="Arial" panose="020B0604020202020204" pitchFamily="34" charset="0"/>
                        </a:rPr>
                        <a:t>chemosensors</a:t>
                      </a:r>
                      <a:r>
                        <a:rPr lang="en-US" sz="2600" kern="1200" dirty="0">
                          <a:solidFill>
                            <a:schemeClr val="tx1"/>
                          </a:solidFill>
                          <a:effectLst/>
                          <a:latin typeface="+mn-lt"/>
                          <a:cs typeface="Arial" panose="020B0604020202020204" pitchFamily="34" charset="0"/>
                        </a:rPr>
                        <a:t> and technogenic waste extractants;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Supramolecular chemistry, molecular recognition and chemistry of functional materials;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Inorganic and coordination (bio) chemistry, including new functional (bio) inorganic materials, sorbents and catalysts and methods of their research;</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Instrumental methods, including magnetic resonance, in the study of chemical, physical and biological objects and processes;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Chemical technology, including processes and apparatus;</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Modern approaches and methods in plant protection;</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err="1">
                          <a:solidFill>
                            <a:schemeClr val="tx1"/>
                          </a:solidFill>
                          <a:effectLst/>
                          <a:latin typeface="+mn-lt"/>
                          <a:cs typeface="Arial" panose="020B0604020202020204" pitchFamily="34" charset="0"/>
                        </a:rPr>
                        <a:t>Agrochemistry</a:t>
                      </a:r>
                      <a:r>
                        <a:rPr lang="en-US" sz="2600" kern="1200" dirty="0">
                          <a:solidFill>
                            <a:schemeClr val="tx1"/>
                          </a:solidFill>
                          <a:effectLst/>
                          <a:latin typeface="+mn-lt"/>
                          <a:cs typeface="Arial" panose="020B0604020202020204" pitchFamily="34" charset="0"/>
                        </a:rPr>
                        <a:t>, food chemistry and biotechnology, including technologies for obtaining biologically active substances and other promising molecules from natural raw materials and food waste;</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Electrochemical materials science;</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New reagents for rational subsoil use;</a:t>
                      </a:r>
                    </a:p>
                    <a:p>
                      <a:pPr marL="457200" marR="0" lvl="0" indent="-457200" algn="just" defTabSz="213832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600" kern="1200" dirty="0">
                          <a:solidFill>
                            <a:schemeClr val="tx1"/>
                          </a:solidFill>
                          <a:effectLst/>
                          <a:latin typeface="+mn-lt"/>
                          <a:cs typeface="Arial" panose="020B0604020202020204" pitchFamily="34" charset="0"/>
                        </a:rPr>
                        <a:t>Chemical education (round table).</a:t>
                      </a:r>
                      <a:endParaRPr lang="ru-RU" sz="2600" dirty="0">
                        <a:solidFill>
                          <a:schemeClr val="tx1"/>
                        </a:solidFill>
                        <a:latin typeface="+mn-lt"/>
                        <a:cs typeface="Arial" panose="020B0604020202020204" pitchFamily="34" charset="0"/>
                      </a:endParaRPr>
                    </a:p>
                  </a:txBody>
                  <a:tcPr>
                    <a:lnL w="57150" cap="flat" cmpd="sng" algn="ctr">
                      <a:solidFill>
                        <a:schemeClr val="accent6">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accent6">
                          <a:lumMod val="50000"/>
                        </a:schemeClr>
                      </a:solidFill>
                      <a:prstDash val="solid"/>
                      <a:round/>
                      <a:headEnd type="none" w="med" len="med"/>
                      <a:tailEnd type="none" w="med" len="med"/>
                    </a:lnT>
                    <a:lnB w="57150" cap="flat" cmpd="sng" algn="ctr">
                      <a:solidFill>
                        <a:schemeClr val="accent6">
                          <a:lumMod val="50000"/>
                        </a:schemeClr>
                      </a:solidFill>
                      <a:prstDash val="solid"/>
                      <a:round/>
                      <a:headEnd type="none" w="med" len="med"/>
                      <a:tailEnd type="none" w="med" len="med"/>
                    </a:lnB>
                  </a:tcPr>
                </a:tc>
                <a:tc>
                  <a:txBody>
                    <a:bodyPr/>
                    <a:lstStyle/>
                    <a:p>
                      <a:pPr marL="0" lvl="0" indent="0" algn="ctr">
                        <a:buFont typeface="Arial" panose="020B0604020202020204" pitchFamily="34" charset="0"/>
                        <a:buNone/>
                      </a:pPr>
                      <a:r>
                        <a:rPr lang="en-US" sz="2800" b="1" kern="1200" dirty="0">
                          <a:solidFill>
                            <a:srgbClr val="088802"/>
                          </a:solidFill>
                          <a:latin typeface="+mn-lt"/>
                          <a:ea typeface="Calibri" panose="020F0502020204030204" pitchFamily="34" charset="0"/>
                          <a:cs typeface="Times New Roman" panose="02020603050405020304" pitchFamily="18" charset="0"/>
                        </a:rPr>
                        <a:t>Plenary Speakers</a:t>
                      </a:r>
                      <a:r>
                        <a:rPr lang="ru-RU" sz="2800" b="1" kern="1200" dirty="0">
                          <a:solidFill>
                            <a:srgbClr val="088802"/>
                          </a:solidFill>
                          <a:latin typeface="+mn-lt"/>
                          <a:ea typeface="Calibri" panose="020F0502020204030204" pitchFamily="34" charset="0"/>
                          <a:cs typeface="Times New Roman" panose="02020603050405020304" pitchFamily="18" charset="0"/>
                        </a:rPr>
                        <a:t>:</a:t>
                      </a:r>
                      <a:endParaRPr lang="en-US" sz="2800" b="1" kern="1200" dirty="0">
                        <a:solidFill>
                          <a:srgbClr val="088802"/>
                        </a:solidFill>
                        <a:latin typeface="+mn-lt"/>
                        <a:ea typeface="Calibri" panose="020F0502020204030204" pitchFamily="34" charset="0"/>
                        <a:cs typeface="Times New Roman" panose="02020603050405020304" pitchFamily="18" charset="0"/>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kern="1200" dirty="0">
                          <a:solidFill>
                            <a:schemeClr val="tx1"/>
                          </a:solidFill>
                          <a:effectLst/>
                          <a:latin typeface="+mn-lt"/>
                          <a:ea typeface="+mn-ea"/>
                          <a:cs typeface="Arial" panose="020B0604020202020204" pitchFamily="34" charset="0"/>
                        </a:rPr>
                        <a:t>M.</a:t>
                      </a:r>
                      <a:r>
                        <a:rPr lang="ru-RU" sz="2400" kern="1200" dirty="0">
                          <a:solidFill>
                            <a:schemeClr val="tx1"/>
                          </a:solidFill>
                          <a:effectLst/>
                          <a:latin typeface="+mn-lt"/>
                          <a:ea typeface="+mn-ea"/>
                          <a:cs typeface="Arial" panose="020B0604020202020204" pitchFamily="34" charset="0"/>
                        </a:rPr>
                        <a:t> </a:t>
                      </a:r>
                      <a:r>
                        <a:rPr lang="en-US" sz="2400" kern="1200" dirty="0" err="1">
                          <a:solidFill>
                            <a:schemeClr val="tx1"/>
                          </a:solidFill>
                          <a:effectLst/>
                          <a:latin typeface="+mn-lt"/>
                          <a:ea typeface="+mn-ea"/>
                          <a:cs typeface="Arial" panose="020B0604020202020204" pitchFamily="34" charset="0"/>
                        </a:rPr>
                        <a:t>Artem’ev</a:t>
                      </a:r>
                      <a:r>
                        <a:rPr lang="ru-RU" sz="2400" kern="1200" dirty="0">
                          <a:solidFill>
                            <a:schemeClr val="tx1"/>
                          </a:solidFill>
                          <a:effectLst/>
                          <a:latin typeface="+mn-lt"/>
                          <a:ea typeface="+mn-ea"/>
                          <a:cs typeface="Arial" panose="020B0604020202020204" pitchFamily="34" charset="0"/>
                        </a:rPr>
                        <a:t> (</a:t>
                      </a:r>
                      <a:r>
                        <a:rPr lang="en-US" sz="2400" kern="1200" dirty="0">
                          <a:solidFill>
                            <a:schemeClr val="tx1"/>
                          </a:solidFill>
                          <a:effectLst/>
                          <a:latin typeface="+mn-lt"/>
                          <a:ea typeface="+mn-ea"/>
                          <a:cs typeface="Arial" panose="020B0604020202020204" pitchFamily="34" charset="0"/>
                        </a:rPr>
                        <a:t>BSU, Belarus</a:t>
                      </a:r>
                      <a:r>
                        <a:rPr lang="ru-RU" sz="2400" kern="1200" dirty="0">
                          <a:solidFill>
                            <a:schemeClr val="tx1"/>
                          </a:solidFill>
                          <a:effectLst/>
                          <a:latin typeface="+mn-lt"/>
                          <a:ea typeface="+mn-ea"/>
                          <a:cs typeface="Arial" panose="020B0604020202020204" pitchFamily="34" charset="0"/>
                        </a:rPr>
                        <a:t>)</a:t>
                      </a:r>
                      <a:r>
                        <a:rPr lang="en-US" sz="2400" kern="1200" dirty="0">
                          <a:solidFill>
                            <a:schemeClr val="tx1"/>
                          </a:solidFill>
                          <a:effectLst/>
                          <a:latin typeface="+mn-lt"/>
                          <a:ea typeface="+mn-ea"/>
                          <a:cs typeface="Arial" panose="020B0604020202020204" pitchFamily="34" charset="0"/>
                        </a:rPr>
                        <a:t>;</a:t>
                      </a:r>
                      <a:endParaRPr lang="ru-RU" sz="2400" kern="1200" dirty="0">
                        <a:solidFill>
                          <a:schemeClr val="tx1"/>
                        </a:solidFill>
                        <a:effectLst/>
                        <a:latin typeface="+mn-lt"/>
                        <a:ea typeface="+mn-ea"/>
                        <a:cs typeface="Arial" panose="020B0604020202020204" pitchFamily="34" charset="0"/>
                      </a:endParaRP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S</a:t>
                      </a:r>
                      <a:r>
                        <a:rPr lang="ru-RU" sz="2400" b="0" kern="1200" dirty="0">
                          <a:solidFill>
                            <a:schemeClr val="tx1"/>
                          </a:solidFill>
                          <a:effectLst/>
                          <a:latin typeface="+mn-lt"/>
                          <a:ea typeface="+mn-ea"/>
                          <a:cs typeface="Arial" panose="020B0604020202020204" pitchFamily="34" charset="0"/>
                        </a:rPr>
                        <a:t>.</a:t>
                      </a:r>
                      <a:r>
                        <a:rPr lang="en-US" sz="2400" b="0" kern="1200" dirty="0">
                          <a:solidFill>
                            <a:schemeClr val="tx1"/>
                          </a:solidFill>
                          <a:effectLst/>
                          <a:latin typeface="+mn-lt"/>
                          <a:ea typeface="+mn-ea"/>
                          <a:cs typeface="Arial" panose="020B0604020202020204" pitchFamily="34" charset="0"/>
                        </a:rPr>
                        <a:t> </a:t>
                      </a:r>
                      <a:r>
                        <a:rPr lang="en-US" sz="2400" b="0" kern="1200" dirty="0" err="1">
                          <a:solidFill>
                            <a:schemeClr val="tx1"/>
                          </a:solidFill>
                          <a:effectLst/>
                          <a:latin typeface="+mn-lt"/>
                          <a:ea typeface="+mn-ea"/>
                          <a:cs typeface="Arial" panose="020B0604020202020204" pitchFamily="34" charset="0"/>
                        </a:rPr>
                        <a:t>Achelle</a:t>
                      </a:r>
                      <a:r>
                        <a:rPr lang="en-US" sz="2400" b="0" kern="1200" dirty="0">
                          <a:solidFill>
                            <a:schemeClr val="tx1"/>
                          </a:solidFill>
                          <a:effectLst/>
                          <a:latin typeface="+mn-lt"/>
                          <a:ea typeface="+mn-ea"/>
                          <a:cs typeface="Arial" panose="020B0604020202020204" pitchFamily="34" charset="0"/>
                        </a:rPr>
                        <a:t> (University of Rennes, France);</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A. S</a:t>
                      </a:r>
                      <a:r>
                        <a:rPr lang="ru-RU" sz="2400" b="0" kern="1200" dirty="0">
                          <a:solidFill>
                            <a:schemeClr val="tx1"/>
                          </a:solidFill>
                          <a:effectLst/>
                          <a:latin typeface="+mn-lt"/>
                          <a:ea typeface="+mn-ea"/>
                          <a:cs typeface="Arial" panose="020B0604020202020204" pitchFamily="34" charset="0"/>
                        </a:rPr>
                        <a:t>.</a:t>
                      </a:r>
                      <a:r>
                        <a:rPr lang="en-US" sz="2400" b="0" kern="1200" dirty="0">
                          <a:solidFill>
                            <a:schemeClr val="tx1"/>
                          </a:solidFill>
                          <a:effectLst/>
                          <a:latin typeface="+mn-lt"/>
                          <a:ea typeface="+mn-ea"/>
                          <a:cs typeface="Arial" panose="020B0604020202020204" pitchFamily="34" charset="0"/>
                        </a:rPr>
                        <a:t> K. Hashmi (University of Heidelberg, Germany);</a:t>
                      </a:r>
                      <a:endParaRPr lang="ru-RU" sz="2400" b="0" kern="1200" dirty="0">
                        <a:solidFill>
                          <a:schemeClr val="tx1"/>
                        </a:solidFill>
                        <a:effectLst/>
                        <a:latin typeface="+mn-lt"/>
                        <a:ea typeface="+mn-ea"/>
                        <a:cs typeface="Arial" panose="020B0604020202020204" pitchFamily="34" charset="0"/>
                      </a:endParaRP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D</a:t>
                      </a:r>
                      <a:r>
                        <a:rPr lang="ru-RU" sz="2400" b="0" kern="1200" dirty="0">
                          <a:solidFill>
                            <a:schemeClr val="tx1"/>
                          </a:solidFill>
                          <a:effectLst/>
                          <a:latin typeface="+mn-lt"/>
                          <a:ea typeface="+mn-ea"/>
                          <a:cs typeface="Arial" panose="020B0604020202020204" pitchFamily="34" charset="0"/>
                        </a:rPr>
                        <a:t>.</a:t>
                      </a:r>
                      <a:r>
                        <a:rPr lang="en-US" sz="2400" b="0" kern="1200" dirty="0">
                          <a:solidFill>
                            <a:schemeClr val="tx1"/>
                          </a:solidFill>
                          <a:effectLst/>
                          <a:latin typeface="+mn-lt"/>
                          <a:ea typeface="+mn-ea"/>
                          <a:cs typeface="Arial" panose="020B0604020202020204" pitchFamily="34" charset="0"/>
                        </a:rPr>
                        <a:t> </a:t>
                      </a:r>
                      <a:r>
                        <a:rPr lang="en-US" sz="2400" b="0" kern="1200" dirty="0" err="1">
                          <a:solidFill>
                            <a:schemeClr val="tx1"/>
                          </a:solidFill>
                          <a:effectLst/>
                          <a:latin typeface="+mn-lt"/>
                          <a:ea typeface="+mn-ea"/>
                          <a:cs typeface="Arial" panose="020B0604020202020204" pitchFamily="34" charset="0"/>
                        </a:rPr>
                        <a:t>Werz</a:t>
                      </a:r>
                      <a:r>
                        <a:rPr lang="ru-RU" sz="2400" b="0" kern="120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Technical University of Braunschweig, Germany</a:t>
                      </a:r>
                      <a:r>
                        <a:rPr lang="ru-RU" sz="2400" b="0" kern="1200" dirty="0">
                          <a:solidFill>
                            <a:schemeClr val="tx1"/>
                          </a:solidFill>
                          <a:effectLst/>
                          <a:latin typeface="+mn-lt"/>
                          <a:ea typeface="+mn-ea"/>
                          <a:cs typeface="Arial" panose="020B0604020202020204" pitchFamily="34" charset="0"/>
                        </a:rPr>
                        <a:t>);</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A</a:t>
                      </a:r>
                      <a:r>
                        <a:rPr lang="ru-RU" sz="2400" b="0" kern="1200" dirty="0">
                          <a:solidFill>
                            <a:schemeClr val="tx1"/>
                          </a:solidFill>
                          <a:effectLst/>
                          <a:latin typeface="+mn-lt"/>
                          <a:ea typeface="+mn-ea"/>
                          <a:cs typeface="Arial" panose="020B0604020202020204" pitchFamily="34" charset="0"/>
                        </a:rPr>
                        <a:t>. </a:t>
                      </a:r>
                      <a:r>
                        <a:rPr lang="en-US" sz="2400" b="0" kern="1200" dirty="0" err="1">
                          <a:solidFill>
                            <a:schemeClr val="tx1"/>
                          </a:solidFill>
                          <a:effectLst/>
                          <a:latin typeface="+mn-lt"/>
                          <a:ea typeface="+mn-ea"/>
                          <a:cs typeface="Arial" panose="020B0604020202020204" pitchFamily="34" charset="0"/>
                        </a:rPr>
                        <a:t>Antonchick</a:t>
                      </a:r>
                      <a:r>
                        <a:rPr lang="ru-RU" sz="2400" b="0" kern="120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Nottingham Trent University</a:t>
                      </a:r>
                      <a:r>
                        <a:rPr lang="ru-RU" sz="2400" b="0" kern="120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UK); </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A. </a:t>
                      </a:r>
                      <a:r>
                        <a:rPr lang="en-US" sz="2400" b="0" kern="1200" dirty="0" err="1">
                          <a:solidFill>
                            <a:schemeClr val="tx1"/>
                          </a:solidFill>
                          <a:effectLst/>
                          <a:latin typeface="+mn-lt"/>
                          <a:ea typeface="+mn-ea"/>
                          <a:cs typeface="Arial" panose="020B0604020202020204" pitchFamily="34" charset="0"/>
                        </a:rPr>
                        <a:t>Yudin</a:t>
                      </a:r>
                      <a:r>
                        <a:rPr lang="en-US" sz="2400" b="0" kern="1200" dirty="0">
                          <a:solidFill>
                            <a:schemeClr val="tx1"/>
                          </a:solidFill>
                          <a:effectLst/>
                          <a:latin typeface="+mn-lt"/>
                          <a:ea typeface="+mn-ea"/>
                          <a:cs typeface="Arial" panose="020B0604020202020204" pitchFamily="34" charset="0"/>
                        </a:rPr>
                        <a:t> (University of Toronto, Canada);</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A. </a:t>
                      </a:r>
                      <a:r>
                        <a:rPr lang="en-US" sz="2400" b="0" kern="1200" dirty="0" err="1">
                          <a:solidFill>
                            <a:schemeClr val="tx1"/>
                          </a:solidFill>
                          <a:effectLst/>
                          <a:latin typeface="+mn-lt"/>
                          <a:ea typeface="+mn-ea"/>
                          <a:cs typeface="Arial" panose="020B0604020202020204" pitchFamily="34" charset="0"/>
                        </a:rPr>
                        <a:t>Malkov</a:t>
                      </a:r>
                      <a:r>
                        <a:rPr lang="en-US" sz="2400" b="0" kern="1200" dirty="0">
                          <a:solidFill>
                            <a:schemeClr val="tx1"/>
                          </a:solidFill>
                          <a:effectLst/>
                          <a:latin typeface="+mn-lt"/>
                          <a:ea typeface="+mn-ea"/>
                          <a:cs typeface="Arial" panose="020B0604020202020204" pitchFamily="34" charset="0"/>
                        </a:rPr>
                        <a:t> (Loughborough University, UK); </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M. </a:t>
                      </a:r>
                      <a:r>
                        <a:rPr lang="en-US" sz="2400" b="0" kern="1200" dirty="0" err="1">
                          <a:solidFill>
                            <a:schemeClr val="tx1"/>
                          </a:solidFill>
                          <a:effectLst/>
                          <a:latin typeface="+mn-lt"/>
                          <a:ea typeface="+mn-ea"/>
                          <a:cs typeface="Arial" panose="020B0604020202020204" pitchFamily="34" charset="0"/>
                        </a:rPr>
                        <a:t>Kotora</a:t>
                      </a:r>
                      <a:r>
                        <a:rPr lang="en-US" sz="2400" b="0" kern="1200" dirty="0">
                          <a:solidFill>
                            <a:schemeClr val="tx1"/>
                          </a:solidFill>
                          <a:effectLst/>
                          <a:latin typeface="+mn-lt"/>
                          <a:ea typeface="+mn-ea"/>
                          <a:cs typeface="Arial" panose="020B0604020202020204" pitchFamily="34" charset="0"/>
                        </a:rPr>
                        <a:t> (Charles University, Czech Republic); </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G. E. </a:t>
                      </a:r>
                      <a:r>
                        <a:rPr lang="en-US" sz="2400" b="0" kern="1200" dirty="0" err="1">
                          <a:solidFill>
                            <a:schemeClr val="tx1"/>
                          </a:solidFill>
                          <a:effectLst/>
                          <a:latin typeface="+mn-lt"/>
                          <a:ea typeface="+mn-ea"/>
                          <a:cs typeface="Arial" panose="020B0604020202020204" pitchFamily="34" charset="0"/>
                        </a:rPr>
                        <a:t>Vassilikogiannakis</a:t>
                      </a:r>
                      <a:r>
                        <a:rPr lang="en-US" sz="2400" b="0" kern="1200" dirty="0">
                          <a:solidFill>
                            <a:schemeClr val="tx1"/>
                          </a:solidFill>
                          <a:effectLst/>
                          <a:latin typeface="+mn-lt"/>
                          <a:ea typeface="+mn-ea"/>
                          <a:cs typeface="Arial" panose="020B0604020202020204" pitchFamily="34" charset="0"/>
                        </a:rPr>
                        <a:t> (University of Crete, Greece);</a:t>
                      </a: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K. Lam (University of Greenwich, UK); </a:t>
                      </a:r>
                    </a:p>
                    <a:p>
                      <a:pPr marL="457200" lvl="0" indent="-457200" algn="just">
                        <a:lnSpc>
                          <a:spcPct val="120000"/>
                        </a:lnSpc>
                        <a:buFont typeface="Wingdings" panose="05000000000000000000" pitchFamily="2" charset="2"/>
                        <a:buChar char="ü"/>
                      </a:pPr>
                      <a:r>
                        <a:rPr lang="nl-NL" sz="2400" kern="1200" dirty="0">
                          <a:solidFill>
                            <a:schemeClr val="tx1"/>
                          </a:solidFill>
                          <a:effectLst/>
                          <a:latin typeface="+mn-lt"/>
                          <a:ea typeface="+mn-ea"/>
                          <a:cs typeface="Arial" panose="020B0604020202020204" pitchFamily="34" charset="0"/>
                        </a:rPr>
                        <a:t>B</a:t>
                      </a:r>
                      <a:r>
                        <a:rPr lang="ru-RU" sz="2400" kern="1200" dirty="0">
                          <a:solidFill>
                            <a:schemeClr val="tx1"/>
                          </a:solidFill>
                          <a:effectLst/>
                          <a:latin typeface="+mn-lt"/>
                          <a:ea typeface="+mn-ea"/>
                          <a:cs typeface="Arial" panose="020B0604020202020204" pitchFamily="34" charset="0"/>
                        </a:rPr>
                        <a:t>.</a:t>
                      </a:r>
                      <a:r>
                        <a:rPr lang="nl-NL" sz="2400" kern="1200" dirty="0">
                          <a:solidFill>
                            <a:schemeClr val="tx1"/>
                          </a:solidFill>
                          <a:effectLst/>
                          <a:latin typeface="+mn-lt"/>
                          <a:ea typeface="+mn-ea"/>
                          <a:cs typeface="Arial" panose="020B0604020202020204" pitchFamily="34" charset="0"/>
                        </a:rPr>
                        <a:t> Maes (University of Antwerpen, Belgium);</a:t>
                      </a:r>
                    </a:p>
                    <a:p>
                      <a:pPr marL="457200" lvl="0" indent="-457200" algn="just">
                        <a:lnSpc>
                          <a:spcPct val="120000"/>
                        </a:lnSpc>
                        <a:buFont typeface="Wingdings" panose="05000000000000000000" pitchFamily="2" charset="2"/>
                        <a:buChar char="ü"/>
                      </a:pPr>
                      <a:r>
                        <a:rPr lang="en-US" sz="2400" kern="1200" dirty="0">
                          <a:solidFill>
                            <a:schemeClr val="tx1"/>
                          </a:solidFill>
                          <a:effectLst/>
                          <a:latin typeface="+mn-lt"/>
                          <a:ea typeface="+mn-ea"/>
                          <a:cs typeface="Arial" panose="020B0604020202020204" pitchFamily="34" charset="0"/>
                        </a:rPr>
                        <a:t>B.</a:t>
                      </a:r>
                      <a:r>
                        <a:rPr lang="ru-RU" sz="2400" kern="1200" dirty="0">
                          <a:solidFill>
                            <a:schemeClr val="tx1"/>
                          </a:solidFill>
                          <a:effectLst/>
                          <a:latin typeface="+mn-lt"/>
                          <a:ea typeface="+mn-ea"/>
                          <a:cs typeface="Arial" panose="020B0604020202020204" pitchFamily="34" charset="0"/>
                        </a:rPr>
                        <a:t> </a:t>
                      </a:r>
                      <a:r>
                        <a:rPr lang="en-US" sz="2400" kern="1200" dirty="0" err="1">
                          <a:solidFill>
                            <a:schemeClr val="tx1"/>
                          </a:solidFill>
                          <a:effectLst/>
                          <a:latin typeface="+mn-lt"/>
                          <a:ea typeface="+mn-ea"/>
                          <a:cs typeface="Arial" panose="020B0604020202020204" pitchFamily="34" charset="0"/>
                        </a:rPr>
                        <a:t>Ośmiałowski</a:t>
                      </a:r>
                      <a:r>
                        <a:rPr lang="en-US" sz="2400" kern="1200" dirty="0">
                          <a:solidFill>
                            <a:schemeClr val="tx1"/>
                          </a:solidFill>
                          <a:effectLst/>
                          <a:latin typeface="+mn-lt"/>
                          <a:ea typeface="+mn-ea"/>
                          <a:cs typeface="Arial" panose="020B0604020202020204" pitchFamily="34" charset="0"/>
                        </a:rPr>
                        <a:t> </a:t>
                      </a:r>
                      <a:r>
                        <a:rPr lang="ru-RU" sz="2400" kern="1200" dirty="0">
                          <a:solidFill>
                            <a:schemeClr val="tx1"/>
                          </a:solidFill>
                          <a:effectLst/>
                          <a:latin typeface="+mn-lt"/>
                          <a:ea typeface="+mn-ea"/>
                          <a:cs typeface="Arial" panose="020B0604020202020204" pitchFamily="34" charset="0"/>
                        </a:rPr>
                        <a:t>(</a:t>
                      </a:r>
                      <a:r>
                        <a:rPr lang="en-GB" sz="2400" kern="1200" dirty="0">
                          <a:solidFill>
                            <a:schemeClr val="tx1"/>
                          </a:solidFill>
                          <a:effectLst/>
                          <a:latin typeface="+mn-lt"/>
                          <a:ea typeface="+mn-ea"/>
                          <a:cs typeface="Arial" panose="020B0604020202020204" pitchFamily="34" charset="0"/>
                        </a:rPr>
                        <a:t>Nicolaus Copernicus University</a:t>
                      </a:r>
                      <a:r>
                        <a:rPr lang="ru-RU" sz="2400" kern="1200" dirty="0">
                          <a:solidFill>
                            <a:schemeClr val="tx1"/>
                          </a:solidFill>
                          <a:effectLst/>
                          <a:latin typeface="+mn-lt"/>
                          <a:ea typeface="+mn-ea"/>
                          <a:cs typeface="Arial" panose="020B0604020202020204" pitchFamily="34" charset="0"/>
                        </a:rPr>
                        <a:t>,</a:t>
                      </a:r>
                      <a:r>
                        <a:rPr lang="ru-RU" sz="2400" kern="1200" baseline="0" dirty="0">
                          <a:solidFill>
                            <a:schemeClr val="tx1"/>
                          </a:solidFill>
                          <a:effectLst/>
                          <a:latin typeface="+mn-lt"/>
                          <a:ea typeface="+mn-ea"/>
                          <a:cs typeface="Arial" panose="020B0604020202020204" pitchFamily="34" charset="0"/>
                        </a:rPr>
                        <a:t> </a:t>
                      </a:r>
                      <a:r>
                        <a:rPr lang="en-US" sz="2400" kern="1200" baseline="0" dirty="0">
                          <a:solidFill>
                            <a:schemeClr val="tx1"/>
                          </a:solidFill>
                          <a:effectLst/>
                          <a:latin typeface="+mn-lt"/>
                          <a:ea typeface="+mn-ea"/>
                          <a:cs typeface="Arial" panose="020B0604020202020204" pitchFamily="34" charset="0"/>
                        </a:rPr>
                        <a:t>Polish</a:t>
                      </a:r>
                      <a:r>
                        <a:rPr lang="ru-RU" sz="2400" kern="1200" dirty="0">
                          <a:solidFill>
                            <a:schemeClr val="tx1"/>
                          </a:solidFill>
                          <a:effectLst/>
                          <a:latin typeface="+mn-lt"/>
                          <a:ea typeface="+mn-ea"/>
                          <a:cs typeface="Arial" panose="020B0604020202020204" pitchFamily="34" charset="0"/>
                        </a:rPr>
                        <a:t>)</a:t>
                      </a:r>
                      <a:r>
                        <a:rPr lang="en-US" sz="2400" kern="1200" dirty="0">
                          <a:solidFill>
                            <a:schemeClr val="tx1"/>
                          </a:solidFill>
                          <a:effectLst/>
                          <a:latin typeface="+mn-lt"/>
                          <a:ea typeface="+mn-ea"/>
                          <a:cs typeface="Arial" panose="020B0604020202020204" pitchFamily="34" charset="0"/>
                        </a:rPr>
                        <a:t>;</a:t>
                      </a:r>
                      <a:endParaRPr lang="ru-RU" sz="2400" kern="1200" dirty="0">
                        <a:solidFill>
                          <a:schemeClr val="tx1"/>
                        </a:solidFill>
                        <a:effectLst/>
                        <a:latin typeface="+mn-lt"/>
                        <a:ea typeface="+mn-ea"/>
                        <a:cs typeface="Arial" panose="020B0604020202020204" pitchFamily="34" charset="0"/>
                      </a:endParaRP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M. </a:t>
                      </a:r>
                      <a:r>
                        <a:rPr lang="en-US" sz="2400" b="0" kern="1200" dirty="0" err="1">
                          <a:solidFill>
                            <a:schemeClr val="tx1"/>
                          </a:solidFill>
                          <a:effectLst/>
                          <a:latin typeface="+mn-lt"/>
                          <a:ea typeface="+mn-ea"/>
                          <a:cs typeface="Arial" panose="020B0604020202020204" pitchFamily="34" charset="0"/>
                        </a:rPr>
                        <a:t>Tsurkan</a:t>
                      </a:r>
                      <a:r>
                        <a:rPr lang="en-US" sz="2400" b="0" kern="1200" dirty="0">
                          <a:solidFill>
                            <a:schemeClr val="tx1"/>
                          </a:solidFill>
                          <a:effectLst/>
                          <a:latin typeface="+mn-lt"/>
                          <a:ea typeface="+mn-ea"/>
                          <a:cs typeface="Arial" panose="020B0604020202020204" pitchFamily="34" charset="0"/>
                        </a:rPr>
                        <a:t> (</a:t>
                      </a:r>
                      <a:r>
                        <a:rPr lang="en-US" sz="2400" b="0" dirty="0">
                          <a:solidFill>
                            <a:schemeClr val="tx1"/>
                          </a:solidFill>
                          <a:latin typeface="+mn-lt"/>
                          <a:cs typeface="Arial" panose="020B0604020202020204" pitchFamily="34" charset="0"/>
                        </a:rPr>
                        <a:t>Leibniz Institute of Polymer Research</a:t>
                      </a:r>
                      <a:r>
                        <a:rPr lang="ru-RU" sz="2400" b="0" dirty="0">
                          <a:solidFill>
                            <a:schemeClr val="tx1"/>
                          </a:solidFill>
                          <a:latin typeface="+mn-lt"/>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Germany); </a:t>
                      </a:r>
                      <a:endParaRPr lang="ru-RU" sz="2400" b="0" kern="1200" dirty="0">
                        <a:solidFill>
                          <a:schemeClr val="tx1"/>
                        </a:solidFill>
                        <a:effectLst/>
                        <a:latin typeface="+mn-lt"/>
                        <a:ea typeface="+mn-ea"/>
                        <a:cs typeface="Arial" panose="020B0604020202020204" pitchFamily="34" charset="0"/>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b="0" kern="1200" dirty="0" err="1">
                          <a:solidFill>
                            <a:schemeClr val="tx1"/>
                          </a:solidFill>
                          <a:effectLst/>
                          <a:latin typeface="+mn-lt"/>
                          <a:ea typeface="+mn-ea"/>
                          <a:cs typeface="Arial" panose="020B0604020202020204" pitchFamily="34" charset="0"/>
                        </a:rPr>
                        <a:t>Zh</a:t>
                      </a:r>
                      <a:r>
                        <a:rPr lang="ru-RU" sz="2400" b="0" kern="1200" dirty="0">
                          <a:solidFill>
                            <a:schemeClr val="tx1"/>
                          </a:solidFill>
                          <a:effectLst/>
                          <a:latin typeface="+mn-lt"/>
                          <a:ea typeface="+mn-ea"/>
                          <a:cs typeface="Arial" panose="020B0604020202020204" pitchFamily="34" charset="0"/>
                        </a:rPr>
                        <a:t>.</a:t>
                      </a:r>
                      <a:r>
                        <a:rPr lang="en-US" sz="2400" b="0" kern="1200" dirty="0">
                          <a:solidFill>
                            <a:schemeClr val="tx1"/>
                          </a:solidFill>
                          <a:effectLst/>
                          <a:latin typeface="+mn-lt"/>
                          <a:ea typeface="+mn-ea"/>
                          <a:cs typeface="Arial" panose="020B0604020202020204" pitchFamily="34" charset="0"/>
                        </a:rPr>
                        <a:t> Wang</a:t>
                      </a:r>
                      <a:r>
                        <a:rPr lang="en-US" sz="2400" b="0" kern="1200" baseline="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Beijing University of Chemical Technology, China);</a:t>
                      </a:r>
                      <a:endParaRPr lang="ru-RU" sz="2400" b="0" kern="1200" dirty="0">
                        <a:solidFill>
                          <a:schemeClr val="tx1"/>
                        </a:solidFill>
                        <a:effectLst/>
                        <a:latin typeface="+mn-lt"/>
                        <a:ea typeface="+mn-ea"/>
                        <a:cs typeface="Arial" panose="020B0604020202020204" pitchFamily="34" charset="0"/>
                      </a:endParaRP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R.V.S.S.N. RAVIKUMAR</a:t>
                      </a:r>
                      <a:r>
                        <a:rPr lang="en-US" sz="2400" b="0" kern="1200" baseline="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Acharya </a:t>
                      </a:r>
                      <a:r>
                        <a:rPr lang="en-US" sz="2400" b="0" kern="1200" dirty="0" err="1">
                          <a:solidFill>
                            <a:schemeClr val="tx1"/>
                          </a:solidFill>
                          <a:effectLst/>
                          <a:latin typeface="+mn-lt"/>
                          <a:ea typeface="+mn-ea"/>
                          <a:cs typeface="Arial" panose="020B0604020202020204" pitchFamily="34" charset="0"/>
                        </a:rPr>
                        <a:t>Nagarjuna</a:t>
                      </a:r>
                      <a:r>
                        <a:rPr lang="en-US" sz="2400" b="0" kern="1200" dirty="0">
                          <a:solidFill>
                            <a:schemeClr val="tx1"/>
                          </a:solidFill>
                          <a:effectLst/>
                          <a:latin typeface="+mn-lt"/>
                          <a:ea typeface="+mn-ea"/>
                          <a:cs typeface="Arial" panose="020B0604020202020204" pitchFamily="34" charset="0"/>
                        </a:rPr>
                        <a:t> University, India);</a:t>
                      </a:r>
                      <a:endParaRPr lang="ru-RU" sz="2400" b="0" kern="1200" dirty="0">
                        <a:solidFill>
                          <a:schemeClr val="tx1"/>
                        </a:solidFill>
                        <a:effectLst/>
                        <a:latin typeface="+mn-lt"/>
                        <a:ea typeface="+mn-ea"/>
                        <a:cs typeface="Arial" panose="020B0604020202020204" pitchFamily="34" charset="0"/>
                      </a:endParaRPr>
                    </a:p>
                    <a:p>
                      <a:pPr marL="457200" lvl="0" indent="-457200" algn="just">
                        <a:lnSpc>
                          <a:spcPct val="120000"/>
                        </a:lnSpc>
                        <a:buFont typeface="Wingdings" panose="05000000000000000000" pitchFamily="2" charset="2"/>
                        <a:buChar char="ü"/>
                      </a:pPr>
                      <a:r>
                        <a:rPr lang="en-US" sz="2400" b="0" kern="1200" dirty="0">
                          <a:solidFill>
                            <a:schemeClr val="tx1"/>
                          </a:solidFill>
                          <a:effectLst/>
                          <a:latin typeface="+mn-lt"/>
                          <a:ea typeface="+mn-ea"/>
                          <a:cs typeface="Arial" panose="020B0604020202020204" pitchFamily="34" charset="0"/>
                        </a:rPr>
                        <a:t>P. Das</a:t>
                      </a:r>
                      <a:r>
                        <a:rPr lang="ru-RU" sz="2400" b="0" kern="1200" baseline="0" dirty="0">
                          <a:solidFill>
                            <a:schemeClr val="tx1"/>
                          </a:solidFill>
                          <a:effectLst/>
                          <a:latin typeface="+mn-lt"/>
                          <a:ea typeface="+mn-ea"/>
                          <a:cs typeface="Arial" panose="020B0604020202020204" pitchFamily="34" charset="0"/>
                        </a:rPr>
                        <a:t> (</a:t>
                      </a:r>
                      <a:r>
                        <a:rPr lang="en-US" sz="2400" b="0" kern="1200" dirty="0">
                          <a:solidFill>
                            <a:schemeClr val="tx1"/>
                          </a:solidFill>
                          <a:effectLst/>
                          <a:latin typeface="+mn-lt"/>
                          <a:ea typeface="+mn-ea"/>
                          <a:cs typeface="Arial" panose="020B0604020202020204" pitchFamily="34" charset="0"/>
                        </a:rPr>
                        <a:t>Institute of Technology of Himalayan Bioresources</a:t>
                      </a:r>
                      <a:r>
                        <a:rPr lang="ru-RU" sz="2400" b="0" kern="1200" dirty="0">
                          <a:solidFill>
                            <a:schemeClr val="tx1"/>
                          </a:solidFill>
                          <a:effectLst/>
                          <a:latin typeface="+mn-lt"/>
                          <a:ea typeface="+mn-ea"/>
                          <a:cs typeface="Arial" panose="020B0604020202020204" pitchFamily="34" charset="0"/>
                        </a:rPr>
                        <a:t>,</a:t>
                      </a:r>
                      <a:r>
                        <a:rPr lang="ru-RU" sz="2400" b="0" kern="1200" baseline="0" dirty="0">
                          <a:solidFill>
                            <a:schemeClr val="tx1"/>
                          </a:solidFill>
                          <a:effectLst/>
                          <a:latin typeface="+mn-lt"/>
                          <a:ea typeface="+mn-ea"/>
                          <a:cs typeface="Arial" panose="020B0604020202020204" pitchFamily="34" charset="0"/>
                        </a:rPr>
                        <a:t> </a:t>
                      </a:r>
                      <a:r>
                        <a:rPr lang="en-US" sz="2400" b="0" kern="1200" baseline="0" dirty="0">
                          <a:solidFill>
                            <a:schemeClr val="tx1"/>
                          </a:solidFill>
                          <a:effectLst/>
                          <a:latin typeface="+mn-lt"/>
                          <a:ea typeface="+mn-ea"/>
                          <a:cs typeface="Arial" panose="020B0604020202020204" pitchFamily="34" charset="0"/>
                        </a:rPr>
                        <a:t>India);</a:t>
                      </a: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b="0" kern="1200" dirty="0">
                          <a:solidFill>
                            <a:schemeClr val="tx1"/>
                          </a:solidFill>
                          <a:effectLst/>
                          <a:latin typeface="+mn-lt"/>
                          <a:ea typeface="+mn-ea"/>
                          <a:cs typeface="Arial" panose="020B0604020202020204" pitchFamily="34" charset="0"/>
                        </a:rPr>
                        <a:t>J.R. Garcia (University of Ponta-</a:t>
                      </a:r>
                      <a:r>
                        <a:rPr lang="en-US" sz="2400" b="0" kern="1200" dirty="0" err="1">
                          <a:solidFill>
                            <a:schemeClr val="tx1"/>
                          </a:solidFill>
                          <a:effectLst/>
                          <a:latin typeface="+mn-lt"/>
                          <a:ea typeface="+mn-ea"/>
                          <a:cs typeface="Arial" panose="020B0604020202020204" pitchFamily="34" charset="0"/>
                        </a:rPr>
                        <a:t>Grossa</a:t>
                      </a:r>
                      <a:r>
                        <a:rPr lang="en-US" sz="2400" b="0" kern="1200" dirty="0">
                          <a:solidFill>
                            <a:schemeClr val="tx1"/>
                          </a:solidFill>
                          <a:effectLst/>
                          <a:latin typeface="+mn-lt"/>
                          <a:ea typeface="+mn-ea"/>
                          <a:cs typeface="Arial" panose="020B0604020202020204" pitchFamily="34" charset="0"/>
                        </a:rPr>
                        <a:t>, Brazil);</a:t>
                      </a: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b="0" kern="1200" baseline="0" dirty="0">
                          <a:solidFill>
                            <a:schemeClr val="tx1"/>
                          </a:solidFill>
                          <a:effectLst/>
                          <a:latin typeface="+mn-lt"/>
                          <a:ea typeface="+mn-ea"/>
                          <a:cs typeface="Arial" panose="020B0604020202020204" pitchFamily="34" charset="0"/>
                        </a:rPr>
                        <a:t>A. </a:t>
                      </a:r>
                      <a:r>
                        <a:rPr lang="en-US" sz="2400" b="0" kern="1200" baseline="0" dirty="0" err="1">
                          <a:solidFill>
                            <a:schemeClr val="tx1"/>
                          </a:solidFill>
                          <a:effectLst/>
                          <a:latin typeface="+mn-lt"/>
                          <a:ea typeface="+mn-ea"/>
                          <a:cs typeface="Arial" panose="020B0604020202020204" pitchFamily="34" charset="0"/>
                        </a:rPr>
                        <a:t>Hajra</a:t>
                      </a:r>
                      <a:r>
                        <a:rPr lang="en-US" sz="2400" b="0" kern="1200" baseline="0" dirty="0">
                          <a:solidFill>
                            <a:schemeClr val="tx1"/>
                          </a:solidFill>
                          <a:effectLst/>
                          <a:latin typeface="+mn-lt"/>
                          <a:ea typeface="+mn-ea"/>
                          <a:cs typeface="Arial" panose="020B0604020202020204" pitchFamily="34" charset="0"/>
                        </a:rPr>
                        <a:t> </a:t>
                      </a:r>
                      <a:r>
                        <a:rPr lang="it-IT" sz="2400" b="0" kern="1200" baseline="0" dirty="0">
                          <a:solidFill>
                            <a:schemeClr val="tx1"/>
                          </a:solidFill>
                          <a:effectLst/>
                          <a:latin typeface="+mn-lt"/>
                          <a:ea typeface="+mn-ea"/>
                          <a:cs typeface="Arial" panose="020B0604020202020204" pitchFamily="34" charset="0"/>
                        </a:rPr>
                        <a:t>(Visva-Bharatti (A Cental Univeristy, India)</a:t>
                      </a:r>
                      <a:r>
                        <a:rPr lang="en-US" sz="2400" b="0" kern="1200" baseline="0" dirty="0">
                          <a:solidFill>
                            <a:schemeClr val="tx1"/>
                          </a:solidFill>
                          <a:effectLst/>
                          <a:latin typeface="+mn-lt"/>
                          <a:ea typeface="+mn-ea"/>
                          <a:cs typeface="Arial" panose="020B0604020202020204" pitchFamily="34" charset="0"/>
                        </a:rPr>
                        <a:t>;</a:t>
                      </a:r>
                    </a:p>
                    <a:p>
                      <a:pPr marL="457200" marR="0" lvl="0" indent="-457200" algn="l"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R. </a:t>
                      </a:r>
                      <a:r>
                        <a:rPr kumimoji="0" lang="en-US" sz="2400" b="0" i="0" u="none" strike="noStrike" kern="1200" cap="none" spc="0" normalizeH="0" baseline="0" noProof="0" dirty="0" err="1">
                          <a:ln>
                            <a:noFill/>
                          </a:ln>
                          <a:solidFill>
                            <a:schemeClr val="tx1"/>
                          </a:solidFill>
                          <a:effectLst/>
                          <a:uLnTx/>
                          <a:uFillTx/>
                          <a:latin typeface="+mn-lt"/>
                          <a:ea typeface="+mn-ea"/>
                          <a:cs typeface="Arial" panose="020B0604020202020204" pitchFamily="34" charset="0"/>
                        </a:rPr>
                        <a:t>Gokare</a:t>
                      </a: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r>
                        <a:rPr kumimoji="0" lang="en-US" sz="2400" b="0"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rPr>
                        <a:t>Dayananda Sagar Institution</a:t>
                      </a:r>
                      <a:r>
                        <a:rPr kumimoji="0" lang="ru-RU" sz="2400" b="0"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rPr>
                        <a:t>ы </a:t>
                      </a:r>
                      <a:r>
                        <a:rPr kumimoji="0" lang="en-US" sz="2400" b="0"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rPr>
                        <a:t>&amp; Dayananda Sagar University, </a:t>
                      </a: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India) </a:t>
                      </a:r>
                      <a:endParaRPr kumimoji="0" lang="ru-RU"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G. Lazzara (University of Palermo, Italia);</a:t>
                      </a:r>
                      <a:endParaRPr kumimoji="0" lang="ru-RU"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R. Bhatt</a:t>
                      </a:r>
                      <a:r>
                        <a:rPr kumimoji="0" lang="ru-RU"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r>
                        <a:rPr kumimoji="0" lang="en-US" sz="2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Estonian University of Life Sciences, Estonia);</a:t>
                      </a: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H. Li (Central China Normal University, China).</a:t>
                      </a: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Academisian</a:t>
                      </a:r>
                      <a:r>
                        <a:rPr kumimoji="0" lang="en-US" sz="2400" b="0" i="0" u="none" strike="noStrike" kern="1200" cap="none" spc="0" normalizeH="0" baseline="0" noProof="0" dirty="0">
                          <a:ln>
                            <a:noFill/>
                          </a:ln>
                          <a:solidFill>
                            <a:schemeClr val="tx1"/>
                          </a:solidFill>
                          <a:effectLst/>
                          <a:uLnTx/>
                          <a:uFillTx/>
                          <a:latin typeface="+mn-lt"/>
                          <a:ea typeface="+mn-ea"/>
                          <a:cs typeface="+mn-cs"/>
                        </a:rPr>
                        <a:t> of the RAS </a:t>
                      </a:r>
                      <a:r>
                        <a:rPr kumimoji="0" lang="ru-RU" sz="2400" b="0" i="0" u="none" strike="noStrike" kern="1200" cap="none" spc="0" normalizeH="0" baseline="0" noProof="0" dirty="0">
                          <a:ln>
                            <a:noFill/>
                          </a:ln>
                          <a:solidFill>
                            <a:schemeClr val="tx1"/>
                          </a:solidFill>
                          <a:effectLst/>
                          <a:uLnTx/>
                          <a:uFillTx/>
                          <a:latin typeface="+mn-lt"/>
                          <a:ea typeface="+mn-ea"/>
                          <a:cs typeface="+mn-cs"/>
                        </a:rPr>
                        <a:t>К.М.</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Salikhov</a:t>
                      </a:r>
                      <a:r>
                        <a:rPr kumimoji="0" lang="ru-RU"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FRC</a:t>
                      </a:r>
                      <a:r>
                        <a:rPr kumimoji="0" lang="ru-RU"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KazRC</a:t>
                      </a:r>
                      <a:r>
                        <a:rPr kumimoji="0" lang="ru-RU"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KPhTI</a:t>
                      </a:r>
                      <a:r>
                        <a:rPr kumimoji="0" lang="ru-RU"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named</a:t>
                      </a:r>
                      <a:r>
                        <a:rPr kumimoji="0" lang="ru-RU" sz="2400" b="0" i="0" u="none" strike="noStrike" kern="1200" cap="none" spc="0" normalizeH="0" baseline="0" noProof="0" dirty="0">
                          <a:ln>
                            <a:noFill/>
                          </a:ln>
                          <a:solidFill>
                            <a:schemeClr val="tx1"/>
                          </a:solidFill>
                          <a:effectLst/>
                          <a:uLnTx/>
                          <a:uFillTx/>
                          <a:latin typeface="+mn-lt"/>
                          <a:ea typeface="+mn-ea"/>
                          <a:cs typeface="+mn-cs"/>
                        </a:rPr>
                        <a:t> Е.К. </a:t>
                      </a:r>
                      <a:r>
                        <a:rPr kumimoji="0" lang="en-US" sz="2400" b="0" i="0" u="none" strike="noStrike" kern="1200" cap="none" spc="0" normalizeH="0" baseline="0" noProof="0" dirty="0" err="1">
                          <a:ln>
                            <a:noFill/>
                          </a:ln>
                          <a:solidFill>
                            <a:schemeClr val="tx1"/>
                          </a:solidFill>
                          <a:effectLst/>
                          <a:uLnTx/>
                          <a:uFillTx/>
                          <a:latin typeface="+mn-lt"/>
                          <a:ea typeface="+mn-ea"/>
                          <a:cs typeface="+mn-cs"/>
                        </a:rPr>
                        <a:t>Zavoiskii</a:t>
                      </a:r>
                      <a:r>
                        <a:rPr kumimoji="0" lang="ru-RU"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KazRC</a:t>
                      </a:r>
                      <a:r>
                        <a:rPr kumimoji="0" lang="en-US" sz="2400" b="0" i="0" u="none" strike="noStrike" kern="1200" cap="none" spc="0" normalizeH="0" baseline="0" noProof="0" dirty="0">
                          <a:ln>
                            <a:noFill/>
                          </a:ln>
                          <a:solidFill>
                            <a:schemeClr val="tx1"/>
                          </a:solidFill>
                          <a:effectLst/>
                          <a:uLnTx/>
                          <a:uFillTx/>
                          <a:latin typeface="+mn-lt"/>
                          <a:ea typeface="+mn-ea"/>
                          <a:cs typeface="+mn-cs"/>
                        </a:rPr>
                        <a:t> of the RAS, Kazan</a:t>
                      </a:r>
                      <a:r>
                        <a:rPr kumimoji="0" lang="ru-RU" sz="2400" b="0" i="0" u="none" strike="noStrike" kern="1200" cap="none" spc="0" normalizeH="0" baseline="0" noProof="0" dirty="0">
                          <a:ln>
                            <a:noFill/>
                          </a:ln>
                          <a:solidFill>
                            <a:schemeClr val="tx1"/>
                          </a:solidFill>
                          <a:effectLst/>
                          <a:uLnTx/>
                          <a:uFillTx/>
                          <a:latin typeface="+mn-lt"/>
                          <a:ea typeface="+mn-ea"/>
                          <a:cs typeface="+mn-cs"/>
                        </a:rPr>
                        <a:t>)</a:t>
                      </a:r>
                      <a:r>
                        <a:rPr kumimoji="0" lang="en-US" sz="2400" b="0" i="0" u="none" strike="noStrike" kern="1200" cap="none" spc="0" normalizeH="0" baseline="0" noProof="0" dirty="0">
                          <a:ln>
                            <a:noFill/>
                          </a:ln>
                          <a:solidFill>
                            <a:schemeClr val="tx1"/>
                          </a:solidFill>
                          <a:effectLst/>
                          <a:uLnTx/>
                          <a:uFillTx/>
                          <a:latin typeface="+mn-lt"/>
                          <a:ea typeface="+mn-ea"/>
                          <a:cs typeface="+mn-cs"/>
                        </a:rPr>
                        <a:t>;</a:t>
                      </a:r>
                      <a:r>
                        <a:rPr kumimoji="0" lang="ru-RU" sz="2400" b="0" i="0" u="none" strike="noStrike" kern="1200" cap="none" spc="0" normalizeH="0" baseline="0" noProof="0" dirty="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dirty="0">
                          <a:latin typeface="+mn-lt"/>
                          <a:cs typeface="Arial" panose="020B0604020202020204" pitchFamily="34" charset="0"/>
                        </a:rPr>
                        <a:t>Doctor of Physics and Mathematics E.G. </a:t>
                      </a:r>
                      <a:r>
                        <a:rPr lang="en-US" sz="2400" dirty="0" err="1">
                          <a:latin typeface="+mn-lt"/>
                          <a:cs typeface="Arial" panose="020B0604020202020204" pitchFamily="34" charset="0"/>
                        </a:rPr>
                        <a:t>Bagryanskaya</a:t>
                      </a:r>
                      <a:r>
                        <a:rPr lang="en-US" sz="2400" dirty="0">
                          <a:latin typeface="+mn-lt"/>
                          <a:cs typeface="Arial" panose="020B0604020202020204" pitchFamily="34" charset="0"/>
                        </a:rPr>
                        <a:t> (</a:t>
                      </a:r>
                      <a:r>
                        <a:rPr lang="en-US" sz="2400" dirty="0" err="1">
                          <a:latin typeface="+mn-lt"/>
                          <a:cs typeface="Arial" panose="020B0604020202020204" pitchFamily="34" charset="0"/>
                        </a:rPr>
                        <a:t>NIOCh</a:t>
                      </a:r>
                      <a:r>
                        <a:rPr lang="en-US" sz="2400" dirty="0">
                          <a:latin typeface="+mn-lt"/>
                          <a:cs typeface="Arial" panose="020B0604020202020204" pitchFamily="34" charset="0"/>
                        </a:rPr>
                        <a:t> named after N.N. </a:t>
                      </a:r>
                      <a:r>
                        <a:rPr lang="en-US" sz="2400" dirty="0" err="1">
                          <a:latin typeface="+mn-lt"/>
                          <a:cs typeface="Arial" panose="020B0604020202020204" pitchFamily="34" charset="0"/>
                        </a:rPr>
                        <a:t>Vorozhtsov</a:t>
                      </a:r>
                      <a:r>
                        <a:rPr lang="en-US" sz="2400" dirty="0">
                          <a:latin typeface="+mn-lt"/>
                          <a:cs typeface="Arial" panose="020B0604020202020204" pitchFamily="34" charset="0"/>
                        </a:rPr>
                        <a:t> SB RAS, Novosibirsk);</a:t>
                      </a:r>
                      <a:endParaRPr lang="ru-RU" sz="2400" dirty="0">
                        <a:latin typeface="+mn-lt"/>
                        <a:cs typeface="Arial" panose="020B0604020202020204" pitchFamily="34" charset="0"/>
                      </a:endParaRPr>
                    </a:p>
                    <a:p>
                      <a:pPr marL="457200" marR="0" lvl="0" indent="-457200" algn="just" defTabSz="2138324"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lang="en-US" sz="2400" dirty="0">
                          <a:latin typeface="+mn-lt"/>
                          <a:cs typeface="Arial" panose="020B0604020202020204" pitchFamily="34" charset="0"/>
                        </a:rPr>
                        <a:t>Doctor of Technical Sciences </a:t>
                      </a:r>
                      <a:r>
                        <a:rPr lang="en-US" sz="2400" dirty="0" err="1">
                          <a:latin typeface="+mn-lt"/>
                          <a:cs typeface="Arial" panose="020B0604020202020204" pitchFamily="34" charset="0"/>
                        </a:rPr>
                        <a:t>I.Yu</a:t>
                      </a:r>
                      <a:r>
                        <a:rPr lang="en-US" sz="2400" dirty="0">
                          <a:latin typeface="+mn-lt"/>
                          <a:cs typeface="Arial" panose="020B0604020202020204" pitchFamily="34" charset="0"/>
                        </a:rPr>
                        <a:t>. </a:t>
                      </a:r>
                      <a:r>
                        <a:rPr lang="en-US" sz="2400" dirty="0" err="1">
                          <a:latin typeface="+mn-lt"/>
                          <a:cs typeface="Arial" panose="020B0604020202020204" pitchFamily="34" charset="0"/>
                        </a:rPr>
                        <a:t>Potoroko</a:t>
                      </a:r>
                      <a:r>
                        <a:rPr lang="en-US" sz="2400" dirty="0">
                          <a:latin typeface="+mn-lt"/>
                          <a:cs typeface="Arial" panose="020B0604020202020204" pitchFamily="34" charset="0"/>
                        </a:rPr>
                        <a:t> (SUSU, Chelyabinsk)</a:t>
                      </a:r>
                    </a:p>
                  </a:txBody>
                  <a:tcPr>
                    <a:lnL w="12700" cap="flat" cmpd="sng" algn="ctr">
                      <a:solidFill>
                        <a:schemeClr val="tx1"/>
                      </a:solid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solidFill>
                        <a:schemeClr val="accent6">
                          <a:lumMod val="50000"/>
                        </a:schemeClr>
                      </a:solidFill>
                      <a:prstDash val="solid"/>
                      <a:round/>
                      <a:headEnd type="none" w="med" len="med"/>
                      <a:tailEnd type="none" w="med" len="med"/>
                    </a:lnT>
                    <a:lnB w="57150"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3394490829"/>
                  </a:ext>
                </a:extLst>
              </a:tr>
            </a:tbl>
          </a:graphicData>
        </a:graphic>
      </p:graphicFrame>
      <p:pic>
        <p:nvPicPr>
          <p:cNvPr id="4" name="Рисунок 3">
            <a:extLst>
              <a:ext uri="{FF2B5EF4-FFF2-40B4-BE49-F238E27FC236}">
                <a16:creationId xmlns:a16="http://schemas.microsoft.com/office/drawing/2014/main" id="{566BBD50-1C23-4EF8-B9ED-0624FA494A9C}"/>
              </a:ext>
            </a:extLst>
          </p:cNvPr>
          <p:cNvPicPr>
            <a:picLocks noChangeAspect="1"/>
          </p:cNvPicPr>
          <p:nvPr/>
        </p:nvPicPr>
        <p:blipFill>
          <a:blip r:embed="rId2"/>
          <a:stretch>
            <a:fillRect/>
          </a:stretch>
        </p:blipFill>
        <p:spPr>
          <a:xfrm>
            <a:off x="14777396" y="2845734"/>
            <a:ext cx="5331410" cy="4323864"/>
          </a:xfrm>
          <a:prstGeom prst="rect">
            <a:avLst/>
          </a:prstGeom>
        </p:spPr>
      </p:pic>
      <p:pic>
        <p:nvPicPr>
          <p:cNvPr id="12" name="Рисунок 11">
            <a:extLst>
              <a:ext uri="{FF2B5EF4-FFF2-40B4-BE49-F238E27FC236}">
                <a16:creationId xmlns:a16="http://schemas.microsoft.com/office/drawing/2014/main" id="{65C251FC-9135-4850-868B-864B633B065D}"/>
              </a:ext>
            </a:extLst>
          </p:cNvPr>
          <p:cNvPicPr>
            <a:picLocks noChangeAspect="1"/>
          </p:cNvPicPr>
          <p:nvPr/>
        </p:nvPicPr>
        <p:blipFill>
          <a:blip r:embed="rId3"/>
          <a:stretch>
            <a:fillRect/>
          </a:stretch>
        </p:blipFill>
        <p:spPr>
          <a:xfrm>
            <a:off x="4901516" y="157817"/>
            <a:ext cx="1748482" cy="2130804"/>
          </a:xfrm>
          <a:prstGeom prst="rect">
            <a:avLst/>
          </a:prstGeom>
        </p:spPr>
      </p:pic>
      <p:pic>
        <p:nvPicPr>
          <p:cNvPr id="14" name="Рисунок 13">
            <a:extLst>
              <a:ext uri="{FF2B5EF4-FFF2-40B4-BE49-F238E27FC236}">
                <a16:creationId xmlns:a16="http://schemas.microsoft.com/office/drawing/2014/main" id="{A4B97854-2F6D-4B61-ADC4-9A43D620E048}"/>
              </a:ext>
            </a:extLst>
          </p:cNvPr>
          <p:cNvPicPr>
            <a:picLocks noChangeAspect="1"/>
          </p:cNvPicPr>
          <p:nvPr/>
        </p:nvPicPr>
        <p:blipFill>
          <a:blip r:embed="rId4"/>
          <a:stretch>
            <a:fillRect/>
          </a:stretch>
        </p:blipFill>
        <p:spPr>
          <a:xfrm>
            <a:off x="6698835" y="299621"/>
            <a:ext cx="3371850" cy="1019175"/>
          </a:xfrm>
          <a:prstGeom prst="rect">
            <a:avLst/>
          </a:prstGeom>
        </p:spPr>
      </p:pic>
      <p:pic>
        <p:nvPicPr>
          <p:cNvPr id="23" name="Рисунок 22">
            <a:extLst>
              <a:ext uri="{FF2B5EF4-FFF2-40B4-BE49-F238E27FC236}">
                <a16:creationId xmlns:a16="http://schemas.microsoft.com/office/drawing/2014/main" id="{ECE0D491-4C6E-4BDE-B72A-5C36DD7CB3B6}"/>
              </a:ext>
            </a:extLst>
          </p:cNvPr>
          <p:cNvPicPr>
            <a:picLocks noChangeAspect="1"/>
          </p:cNvPicPr>
          <p:nvPr/>
        </p:nvPicPr>
        <p:blipFill rotWithShape="1">
          <a:blip r:embed="rId5"/>
          <a:srcRect r="69058"/>
          <a:stretch/>
        </p:blipFill>
        <p:spPr>
          <a:xfrm>
            <a:off x="638942" y="213141"/>
            <a:ext cx="1375488" cy="1919209"/>
          </a:xfrm>
          <a:prstGeom prst="rect">
            <a:avLst/>
          </a:prstGeom>
        </p:spPr>
      </p:pic>
      <p:sp>
        <p:nvSpPr>
          <p:cNvPr id="2" name="Прямоугольник 1"/>
          <p:cNvSpPr/>
          <p:nvPr/>
        </p:nvSpPr>
        <p:spPr>
          <a:xfrm>
            <a:off x="2863815" y="6290018"/>
            <a:ext cx="9422769" cy="984244"/>
          </a:xfrm>
          <a:prstGeom prst="rect">
            <a:avLst/>
          </a:prstGeom>
        </p:spPr>
        <p:txBody>
          <a:bodyPr wrap="square">
            <a:spAutoFit/>
          </a:bodyPr>
          <a:lstStyle/>
          <a:p>
            <a:pPr algn="ctr">
              <a:lnSpc>
                <a:spcPct val="107000"/>
              </a:lnSpc>
            </a:pPr>
            <a:r>
              <a:rPr lang="en-US" sz="2800" b="1" dirty="0">
                <a:solidFill>
                  <a:srgbClr val="088802"/>
                </a:solidFill>
                <a:ea typeface="Calibri" panose="020F0502020204030204" pitchFamily="34" charset="0"/>
                <a:cs typeface="Times New Roman" panose="02020603050405020304" pitchFamily="18" charset="0"/>
              </a:rPr>
              <a:t>8</a:t>
            </a:r>
            <a:r>
              <a:rPr lang="ru-RU" sz="2800" b="1" dirty="0">
                <a:solidFill>
                  <a:srgbClr val="088802"/>
                </a:solidFill>
                <a:ea typeface="Calibri" panose="020F0502020204030204" pitchFamily="34" charset="0"/>
                <a:cs typeface="Times New Roman" panose="02020603050405020304" pitchFamily="18" charset="0"/>
              </a:rPr>
              <a:t>-</a:t>
            </a:r>
            <a:r>
              <a:rPr lang="en-US" sz="2800" b="1" dirty="0">
                <a:solidFill>
                  <a:srgbClr val="088802"/>
                </a:solidFill>
                <a:ea typeface="Calibri" panose="020F0502020204030204" pitchFamily="34" charset="0"/>
                <a:cs typeface="Times New Roman" panose="02020603050405020304" pitchFamily="18" charset="0"/>
              </a:rPr>
              <a:t>12</a:t>
            </a:r>
            <a:r>
              <a:rPr lang="ru-RU" sz="2800" b="1" dirty="0">
                <a:solidFill>
                  <a:srgbClr val="088802"/>
                </a:solidFill>
                <a:ea typeface="Calibri" panose="020F0502020204030204" pitchFamily="34" charset="0"/>
                <a:cs typeface="Times New Roman" panose="02020603050405020304" pitchFamily="18" charset="0"/>
              </a:rPr>
              <a:t> </a:t>
            </a:r>
            <a:r>
              <a:rPr lang="en-US" sz="2800" b="1" dirty="0">
                <a:solidFill>
                  <a:srgbClr val="088802"/>
                </a:solidFill>
                <a:ea typeface="Calibri" panose="020F0502020204030204" pitchFamily="34" charset="0"/>
                <a:cs typeface="Times New Roman" panose="02020603050405020304" pitchFamily="18" charset="0"/>
              </a:rPr>
              <a:t>November </a:t>
            </a:r>
            <a:r>
              <a:rPr lang="ru-RU" sz="2800" b="1" dirty="0">
                <a:solidFill>
                  <a:srgbClr val="088802"/>
                </a:solidFill>
                <a:ea typeface="Calibri" panose="020F0502020204030204" pitchFamily="34" charset="0"/>
                <a:cs typeface="Times New Roman" panose="02020603050405020304" pitchFamily="18" charset="0"/>
              </a:rPr>
              <a:t>20</a:t>
            </a:r>
            <a:r>
              <a:rPr lang="en-US" sz="2800" b="1" dirty="0">
                <a:solidFill>
                  <a:srgbClr val="088802"/>
                </a:solidFill>
                <a:ea typeface="Calibri" panose="020F0502020204030204" pitchFamily="34" charset="0"/>
                <a:cs typeface="Times New Roman" panose="02020603050405020304" pitchFamily="18" charset="0"/>
              </a:rPr>
              <a:t>21</a:t>
            </a:r>
            <a:r>
              <a:rPr lang="ru-RU" sz="2800" b="1" dirty="0">
                <a:solidFill>
                  <a:srgbClr val="088802"/>
                </a:solidFill>
                <a:ea typeface="Calibri" panose="020F0502020204030204" pitchFamily="34" charset="0"/>
                <a:cs typeface="Times New Roman" panose="02020603050405020304" pitchFamily="18" charset="0"/>
              </a:rPr>
              <a:t>, </a:t>
            </a:r>
            <a:r>
              <a:rPr lang="en-US" sz="2800" b="1" dirty="0">
                <a:solidFill>
                  <a:srgbClr val="088802"/>
                </a:solidFill>
                <a:ea typeface="Calibri" panose="020F0502020204030204" pitchFamily="34" charset="0"/>
                <a:cs typeface="Times New Roman" panose="02020603050405020304" pitchFamily="18" charset="0"/>
              </a:rPr>
              <a:t>Ekaterinburg-Perm</a:t>
            </a:r>
            <a:r>
              <a:rPr lang="ru-RU" sz="2800" b="1" dirty="0">
                <a:solidFill>
                  <a:srgbClr val="088802"/>
                </a:solidFill>
                <a:ea typeface="Calibri" panose="020F0502020204030204" pitchFamily="34" charset="0"/>
                <a:cs typeface="Times New Roman" panose="02020603050405020304" pitchFamily="18" charset="0"/>
              </a:rPr>
              <a:t>, </a:t>
            </a:r>
            <a:r>
              <a:rPr lang="en-US" sz="2800" b="1" dirty="0">
                <a:solidFill>
                  <a:srgbClr val="088802"/>
                </a:solidFill>
                <a:ea typeface="Calibri" panose="020F0502020204030204" pitchFamily="34" charset="0"/>
                <a:cs typeface="Times New Roman" panose="02020603050405020304" pitchFamily="18" charset="0"/>
              </a:rPr>
              <a:t>Russia</a:t>
            </a:r>
          </a:p>
          <a:p>
            <a:pPr algn="ctr"/>
            <a:r>
              <a:rPr lang="en-US" sz="2800" b="1" dirty="0">
                <a:solidFill>
                  <a:srgbClr val="088802"/>
                </a:solidFill>
              </a:rPr>
              <a:t>https://mosm.urfu.ru/ru/</a:t>
            </a:r>
            <a:r>
              <a:rPr lang="ru-RU" sz="2800" b="1" dirty="0">
                <a:solidFill>
                  <a:srgbClr val="088802"/>
                </a:solidFill>
              </a:rPr>
              <a:t> </a:t>
            </a:r>
          </a:p>
        </p:txBody>
      </p:sp>
      <p:pic>
        <p:nvPicPr>
          <p:cNvPr id="13" name="Рисунок 12">
            <a:extLst>
              <a:ext uri="{FF2B5EF4-FFF2-40B4-BE49-F238E27FC236}">
                <a16:creationId xmlns:a16="http://schemas.microsoft.com/office/drawing/2014/main" id="{ECE0D491-4C6E-4BDE-B72A-5C36DD7CB3B6}"/>
              </a:ext>
            </a:extLst>
          </p:cNvPr>
          <p:cNvPicPr>
            <a:picLocks noChangeAspect="1"/>
          </p:cNvPicPr>
          <p:nvPr/>
        </p:nvPicPr>
        <p:blipFill rotWithShape="1">
          <a:blip r:embed="rId5"/>
          <a:srcRect l="30480"/>
          <a:stretch/>
        </p:blipFill>
        <p:spPr>
          <a:xfrm>
            <a:off x="2027681" y="292327"/>
            <a:ext cx="2913728" cy="1809504"/>
          </a:xfrm>
          <a:prstGeom prst="rect">
            <a:avLst/>
          </a:prstGeom>
        </p:spPr>
      </p:pic>
      <p:sp>
        <p:nvSpPr>
          <p:cNvPr id="3" name="Прямоугольник 2"/>
          <p:cNvSpPr/>
          <p:nvPr/>
        </p:nvSpPr>
        <p:spPr>
          <a:xfrm>
            <a:off x="6190124" y="29390817"/>
            <a:ext cx="9393021" cy="584775"/>
          </a:xfrm>
          <a:prstGeom prst="rect">
            <a:avLst/>
          </a:prstGeom>
        </p:spPr>
        <p:txBody>
          <a:bodyPr wrap="none">
            <a:spAutoFit/>
          </a:bodyPr>
          <a:lstStyle/>
          <a:p>
            <a:r>
              <a:rPr lang="ru-RU" sz="3200" b="1" dirty="0">
                <a:solidFill>
                  <a:srgbClr val="00B050"/>
                </a:solidFill>
                <a:cs typeface="Arial" panose="020B0604020202020204" pitchFamily="34" charset="0"/>
              </a:rPr>
              <a:t> </a:t>
            </a:r>
            <a:r>
              <a:rPr lang="en-US" sz="3200" b="1" dirty="0">
                <a:cs typeface="Arial" panose="020B0604020202020204" pitchFamily="34" charset="0"/>
              </a:rPr>
              <a:t>We will be glad to see you in Yekaterinburg and Perm!</a:t>
            </a:r>
            <a:endParaRPr lang="ru-RU" sz="3200" dirty="0"/>
          </a:p>
        </p:txBody>
      </p:sp>
      <p:sp>
        <p:nvSpPr>
          <p:cNvPr id="18" name="Прямоугольник 17">
            <a:extLst>
              <a:ext uri="{FF2B5EF4-FFF2-40B4-BE49-F238E27FC236}">
                <a16:creationId xmlns:a16="http://schemas.microsoft.com/office/drawing/2014/main" id="{09A55676-1C01-461D-8D68-524488333F22}"/>
              </a:ext>
            </a:extLst>
          </p:cNvPr>
          <p:cNvSpPr/>
          <p:nvPr/>
        </p:nvSpPr>
        <p:spPr>
          <a:xfrm>
            <a:off x="573628" y="128035"/>
            <a:ext cx="20037628" cy="7263616"/>
          </a:xfrm>
          <a:prstGeom prst="rect">
            <a:avLst/>
          </a:prstGeom>
          <a:no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a:extLst>
              <a:ext uri="{FF2B5EF4-FFF2-40B4-BE49-F238E27FC236}">
                <a16:creationId xmlns:a16="http://schemas.microsoft.com/office/drawing/2014/main" id="{E3BCE62E-49C3-4767-9F95-E26F447FA2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30390" y="235086"/>
            <a:ext cx="1995636" cy="2075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Рисунок 5">
            <a:extLst>
              <a:ext uri="{FF2B5EF4-FFF2-40B4-BE49-F238E27FC236}">
                <a16:creationId xmlns:a16="http://schemas.microsoft.com/office/drawing/2014/main" id="{4B6B1F68-8E14-449E-9A06-2EAC72CEE1E1}"/>
              </a:ext>
            </a:extLst>
          </p:cNvPr>
          <p:cNvPicPr>
            <a:picLocks noChangeAspect="1"/>
          </p:cNvPicPr>
          <p:nvPr/>
        </p:nvPicPr>
        <p:blipFill>
          <a:blip r:embed="rId7"/>
          <a:stretch>
            <a:fillRect/>
          </a:stretch>
        </p:blipFill>
        <p:spPr>
          <a:xfrm>
            <a:off x="12185732" y="175997"/>
            <a:ext cx="8024753" cy="1553178"/>
          </a:xfrm>
          <a:prstGeom prst="rect">
            <a:avLst/>
          </a:prstGeom>
        </p:spPr>
      </p:pic>
      <p:pic>
        <p:nvPicPr>
          <p:cNvPr id="25" name="Рисунок 24">
            <a:extLst>
              <a:ext uri="{FF2B5EF4-FFF2-40B4-BE49-F238E27FC236}">
                <a16:creationId xmlns:a16="http://schemas.microsoft.com/office/drawing/2014/main" id="{1CE92930-56E1-4B59-9FF7-01DA7F24AEC1}"/>
              </a:ext>
            </a:extLst>
          </p:cNvPr>
          <p:cNvPicPr>
            <a:picLocks noChangeAspect="1"/>
          </p:cNvPicPr>
          <p:nvPr/>
        </p:nvPicPr>
        <p:blipFill>
          <a:blip r:embed="rId8"/>
          <a:stretch>
            <a:fillRect/>
          </a:stretch>
        </p:blipFill>
        <p:spPr>
          <a:xfrm>
            <a:off x="16845400" y="1318795"/>
            <a:ext cx="3667079" cy="1460019"/>
          </a:xfrm>
          <a:prstGeom prst="rect">
            <a:avLst/>
          </a:prstGeom>
        </p:spPr>
      </p:pic>
    </p:spTree>
    <p:extLst>
      <p:ext uri="{BB962C8B-B14F-4D97-AF65-F5344CB8AC3E}">
        <p14:creationId xmlns:p14="http://schemas.microsoft.com/office/powerpoint/2010/main" val="131673757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1298</TotalTime>
  <Words>852</Words>
  <Application>Microsoft Office PowerPoint</Application>
  <PresentationFormat>Произвольный</PresentationFormat>
  <Paragraphs>57</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Calibri Light</vt:lpstr>
      <vt:lpstr>Wingdings</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Лейла Садиева</dc:creator>
  <cp:lastModifiedBy>Григорий</cp:lastModifiedBy>
  <cp:revision>125</cp:revision>
  <cp:lastPrinted>2021-03-15T18:46:03Z</cp:lastPrinted>
  <dcterms:created xsi:type="dcterms:W3CDTF">2019-06-21T08:28:53Z</dcterms:created>
  <dcterms:modified xsi:type="dcterms:W3CDTF">2021-09-20T11:06:09Z</dcterms:modified>
</cp:coreProperties>
</file>